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9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91" r:id="rId32"/>
    <p:sldId id="293" r:id="rId33"/>
    <p:sldId id="295" r:id="rId34"/>
    <p:sldId id="294" r:id="rId35"/>
    <p:sldId id="296" r:id="rId36"/>
    <p:sldId id="297" r:id="rId37"/>
    <p:sldId id="299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6EC8-EE9F-40FE-9AE8-BB7250C7F4A3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0521F-3E42-4722-B73E-D81E0E78F62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0521F-3E42-4722-B73E-D81E0E78F62D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29E08E-2D73-46F9-86AF-149880F83501}" type="datetimeFigureOut">
              <a:rPr lang="fr-FR" smtClean="0"/>
              <a:t>05/04/2010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D0327C-3C0A-4C94-BD16-699B358A4D7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 descr="logoml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169" y="554759"/>
            <a:ext cx="2770621" cy="941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CFA_inge-2000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93551" y="442478"/>
            <a:ext cx="1428750" cy="1428750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/>
        </p:nvSpPr>
        <p:spPr bwMode="auto">
          <a:xfrm>
            <a:off x="889000" y="2500306"/>
            <a:ext cx="8255000" cy="55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2090738" lvl="3" indent="-539750" algn="ctr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sz="4800" b="1" i="0" u="none" strike="noStrike" kern="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SONET -</a:t>
            </a:r>
            <a:r>
              <a:rPr kumimoji="0" lang="fr-FR" sz="4800" b="1" i="0" u="none" strike="noStrike" kern="0" spc="50" normalizeH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 </a:t>
            </a:r>
            <a:r>
              <a:rPr kumimoji="0" lang="fr-FR" sz="4800" b="1" i="0" u="none" strike="noStrike" kern="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SDH</a:t>
            </a:r>
            <a:endParaRPr kumimoji="0" lang="fr-FR" sz="4800" b="1" i="0" u="none" strike="noStrike" kern="0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3286124"/>
            <a:ext cx="6238875" cy="1223962"/>
          </a:xfrm>
        </p:spPr>
        <p:txBody>
          <a:bodyPr>
            <a:normAutofit/>
          </a:bodyPr>
          <a:lstStyle/>
          <a:p>
            <a:pPr>
              <a:buFont typeface="Futura Md BT"/>
              <a:buNone/>
            </a:pPr>
            <a:r>
              <a:rPr lang="en-GB" sz="1800" dirty="0" smtClean="0">
                <a:latin typeface="Trebuchet MS" pitchFamily="34" charset="0"/>
              </a:rPr>
              <a:t>François JANNIN</a:t>
            </a:r>
          </a:p>
          <a:p>
            <a:pPr>
              <a:buFont typeface="Futura Md BT"/>
              <a:buNone/>
            </a:pPr>
            <a:r>
              <a:rPr lang="fr-FR" sz="1800" dirty="0" smtClean="0">
                <a:latin typeface="Trebuchet MS" pitchFamily="34" charset="0"/>
              </a:rPr>
              <a:t>Janvier 2010</a:t>
            </a:r>
            <a:br>
              <a:rPr lang="fr-FR" sz="1800" dirty="0" smtClean="0">
                <a:latin typeface="Trebuchet MS" pitchFamily="34" charset="0"/>
              </a:rPr>
            </a:br>
            <a:r>
              <a:rPr lang="fr-FR" sz="1800" dirty="0" smtClean="0">
                <a:latin typeface="Trebuchet MS" pitchFamily="34" charset="0"/>
              </a:rPr>
              <a:t>Exposé – Informatique et Réseaux 3</a:t>
            </a:r>
            <a:r>
              <a:rPr lang="fr-FR" sz="1800" baseline="30000" dirty="0" smtClean="0">
                <a:latin typeface="Trebuchet MS" pitchFamily="34" charset="0"/>
              </a:rPr>
              <a:t>ème</a:t>
            </a:r>
            <a:r>
              <a:rPr lang="fr-FR" sz="1800" dirty="0" smtClean="0">
                <a:latin typeface="Trebuchet MS" pitchFamily="34" charset="0"/>
              </a:rPr>
              <a:t> année</a:t>
            </a:r>
            <a:endParaRPr lang="fr-FR" sz="1800" dirty="0" smtClean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Multiplexage de niveau inférieur</a:t>
            </a:r>
          </a:p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Multiplexage de niveau </a:t>
            </a:r>
            <a:r>
              <a:rPr lang="fr-FR" sz="2800" kern="0" dirty="0" smtClean="0">
                <a:solidFill>
                  <a:srgbClr val="323232"/>
                </a:solidFill>
              </a:rPr>
              <a:t>supérieur</a:t>
            </a:r>
            <a:endParaRPr lang="fr-FR" sz="2800" kern="0" dirty="0" smtClean="0">
              <a:solidFill>
                <a:srgbClr val="323232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SDH du conteneur au STM</a:t>
            </a:r>
            <a:endParaRPr lang="fr-FR" dirty="0"/>
          </a:p>
        </p:txBody>
      </p:sp>
      <p:pic>
        <p:nvPicPr>
          <p:cNvPr id="4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sz="2800" kern="0" dirty="0" smtClean="0">
                <a:solidFill>
                  <a:srgbClr val="323232"/>
                </a:solidFill>
              </a:rPr>
              <a:t>Conteneur </a:t>
            </a:r>
            <a:r>
              <a:rPr lang="fr-FR" sz="2800" kern="0" dirty="0" smtClean="0">
                <a:solidFill>
                  <a:srgbClr val="323232"/>
                </a:solidFill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Une enveloppe électronique, de format </a:t>
            </a:r>
            <a:r>
              <a:rPr lang="fr-FR" kern="0" dirty="0" smtClean="0">
                <a:solidFill>
                  <a:srgbClr val="323232"/>
                </a:solidFill>
              </a:rPr>
              <a:t>standard</a:t>
            </a:r>
          </a:p>
          <a:p>
            <a:pPr lvl="1">
              <a:lnSpc>
                <a:spcPct val="15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Divers </a:t>
            </a:r>
            <a:r>
              <a:rPr lang="fr-FR" kern="0" dirty="0" smtClean="0">
                <a:solidFill>
                  <a:srgbClr val="323232"/>
                </a:solidFill>
              </a:rPr>
              <a:t>types de contenus </a:t>
            </a:r>
            <a:r>
              <a:rPr lang="fr-FR" kern="0" dirty="0" smtClean="0">
                <a:solidFill>
                  <a:srgbClr val="323232"/>
                </a:solidFill>
              </a:rPr>
              <a:t>:</a:t>
            </a:r>
          </a:p>
          <a:p>
            <a:pPr lvl="2">
              <a:lnSpc>
                <a:spcPct val="15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cellules ATM</a:t>
            </a:r>
          </a:p>
          <a:p>
            <a:pPr lvl="2">
              <a:lnSpc>
                <a:spcPct val="15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flux </a:t>
            </a:r>
            <a:r>
              <a:rPr lang="fr-FR" kern="0" dirty="0" smtClean="0">
                <a:solidFill>
                  <a:srgbClr val="323232"/>
                </a:solidFill>
              </a:rPr>
              <a:t>plésiochrones (</a:t>
            </a:r>
            <a:r>
              <a:rPr lang="fr-FR" kern="0" dirty="0" smtClean="0">
                <a:solidFill>
                  <a:srgbClr val="323232"/>
                </a:solidFill>
              </a:rPr>
              <a:t>PDH)</a:t>
            </a:r>
          </a:p>
          <a:p>
            <a:pPr lvl="2">
              <a:lnSpc>
                <a:spcPct val="15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trames </a:t>
            </a:r>
            <a:r>
              <a:rPr lang="fr-FR" kern="0" dirty="0" smtClean="0">
                <a:solidFill>
                  <a:srgbClr val="323232"/>
                </a:solidFill>
              </a:rPr>
              <a:t>(HDLC, GFP)</a:t>
            </a:r>
          </a:p>
          <a:p>
            <a:pPr marL="603504" lvl="2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kern="0" dirty="0" smtClean="0">
                <a:solidFill>
                  <a:srgbClr val="323232"/>
                </a:solidFill>
              </a:rPr>
              <a:t>Introduction d’un sur-débit </a:t>
            </a:r>
            <a:r>
              <a:rPr lang="fr-FR" kern="0" dirty="0" smtClean="0">
                <a:solidFill>
                  <a:srgbClr val="323232"/>
                </a:solidFill>
              </a:rPr>
              <a:t>:</a:t>
            </a:r>
          </a:p>
          <a:p>
            <a:pPr marL="886968" lvl="3" indent="-256032">
              <a:lnSpc>
                <a:spcPct val="150000"/>
              </a:lnSpc>
              <a:spcBef>
                <a:spcPts val="400"/>
              </a:spcBef>
              <a:buSzPct val="68000"/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323232"/>
                </a:solidFill>
              </a:rPr>
              <a:t>type </a:t>
            </a:r>
            <a:r>
              <a:rPr lang="fr-FR" kern="0" dirty="0" smtClean="0">
                <a:solidFill>
                  <a:srgbClr val="323232"/>
                </a:solidFill>
              </a:rPr>
              <a:t>de </a:t>
            </a:r>
            <a:r>
              <a:rPr lang="fr-FR" kern="0" dirty="0" smtClean="0">
                <a:solidFill>
                  <a:srgbClr val="323232"/>
                </a:solidFill>
              </a:rPr>
              <a:t>contenu</a:t>
            </a:r>
          </a:p>
          <a:p>
            <a:pPr marL="886968" lvl="3" indent="-256032">
              <a:lnSpc>
                <a:spcPct val="150000"/>
              </a:lnSpc>
              <a:spcBef>
                <a:spcPts val="400"/>
              </a:spcBef>
              <a:buSzPct val="68000"/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323232"/>
                </a:solidFill>
              </a:rPr>
              <a:t>drapeau de début, de </a:t>
            </a:r>
            <a:r>
              <a:rPr lang="fr-FR" kern="0" dirty="0" smtClean="0">
                <a:solidFill>
                  <a:srgbClr val="323232"/>
                </a:solidFill>
              </a:rPr>
              <a:t>fin</a:t>
            </a:r>
          </a:p>
          <a:p>
            <a:pPr marL="603504" lvl="2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kern="0" dirty="0" smtClean="0">
                <a:solidFill>
                  <a:srgbClr val="323232"/>
                </a:solidFill>
              </a:rPr>
              <a:t>En Europe les niveaux « i » normalisés sont : 12, 3 et 4</a:t>
            </a:r>
            <a:r>
              <a:rPr lang="fr-FR" kern="0" dirty="0" smtClean="0">
                <a:solidFill>
                  <a:srgbClr val="323232"/>
                </a:solidFill>
              </a:rPr>
              <a:t> </a:t>
            </a:r>
            <a:endParaRPr lang="fr-FR" kern="0" dirty="0" smtClean="0">
              <a:solidFill>
                <a:srgbClr val="323232"/>
              </a:solidFill>
            </a:endParaRP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857496"/>
            <a:ext cx="3057406" cy="187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1785926"/>
            <a:ext cx="5524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Conteneur virtuel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:</a:t>
            </a:r>
          </a:p>
          <a:p>
            <a:pPr lvl="1">
              <a:lnSpc>
                <a:spcPct val="16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Ajout d’un sur-débit « de conduit »au conteneur, le POH (</a:t>
            </a:r>
            <a:r>
              <a:rPr lang="en-US" sz="2400" kern="0" dirty="0" smtClean="0">
                <a:solidFill>
                  <a:srgbClr val="323232"/>
                </a:solidFill>
                <a:cs typeface="Arial" charset="0"/>
              </a:rPr>
              <a:t>path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 </a:t>
            </a:r>
            <a:r>
              <a:rPr lang="en-US" sz="2400" kern="0" dirty="0" smtClean="0">
                <a:solidFill>
                  <a:srgbClr val="323232"/>
                </a:solidFill>
                <a:cs typeface="Arial" charset="0"/>
              </a:rPr>
              <a:t>overhead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60000"/>
              </a:lnSpc>
            </a:pPr>
            <a:endParaRPr lang="fr-FR" dirty="0" smtClean="0"/>
          </a:p>
          <a:p>
            <a:pPr lvl="1">
              <a:lnSpc>
                <a:spcPct val="160000"/>
              </a:lnSpc>
            </a:pPr>
            <a:endParaRPr lang="fr-FR" dirty="0" smtClean="0"/>
          </a:p>
          <a:p>
            <a:pPr lvl="1">
              <a:lnSpc>
                <a:spcPct val="160000"/>
              </a:lnSpc>
            </a:pPr>
            <a:endParaRPr lang="fr-FR" dirty="0" smtClean="0"/>
          </a:p>
          <a:p>
            <a:pPr lvl="1">
              <a:lnSpc>
                <a:spcPct val="160000"/>
              </a:lnSpc>
            </a:pPr>
            <a:endParaRPr lang="fr-FR" dirty="0" smtClean="0"/>
          </a:p>
          <a:p>
            <a:pPr lvl="1">
              <a:lnSpc>
                <a:spcPct val="160000"/>
              </a:lnSpc>
            </a:pPr>
            <a:endParaRPr lang="fr-FR" dirty="0" smtClean="0"/>
          </a:p>
          <a:p>
            <a:pPr lvl="1">
              <a:lnSpc>
                <a:spcPct val="160000"/>
              </a:lnSpc>
            </a:pPr>
            <a:endParaRPr lang="fr-FR" dirty="0" smtClean="0"/>
          </a:p>
          <a:p>
            <a:pPr lvl="1">
              <a:lnSpc>
                <a:spcPct val="16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Concordance conteneur virtuel de niveau i, débit</a:t>
            </a:r>
          </a:p>
          <a:p>
            <a:pPr lvl="2">
              <a:lnSpc>
                <a:spcPct val="160000"/>
              </a:lnSpc>
            </a:pP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VC 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12 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  <a:sym typeface="Wingdings" pitchFamily="2" charset="2"/>
              </a:rPr>
              <a:t>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 2 Mbit/s</a:t>
            </a:r>
          </a:p>
          <a:p>
            <a:pPr lvl="2">
              <a:lnSpc>
                <a:spcPct val="160000"/>
              </a:lnSpc>
            </a:pP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VC 3 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  <a:sym typeface="Wingdings" pitchFamily="2" charset="2"/>
              </a:rPr>
              <a:t>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 34 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Mbit/s</a:t>
            </a:r>
          </a:p>
          <a:p>
            <a:pPr lvl="2">
              <a:lnSpc>
                <a:spcPct val="160000"/>
              </a:lnSpc>
            </a:pP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VC 4 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  <a:sym typeface="Wingdings" pitchFamily="2" charset="2"/>
              </a:rPr>
              <a:t>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 140 Mbit/s</a:t>
            </a:r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2357430"/>
            <a:ext cx="28003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3786182" y="4714884"/>
            <a:ext cx="2784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fr-FR" sz="1800" kern="0" dirty="0" smtClean="0">
                <a:solidFill>
                  <a:srgbClr val="FF0000"/>
                </a:solidFill>
                <a:cs typeface="Arial" charset="0"/>
              </a:rPr>
              <a:t>Conteneur virtuel</a:t>
            </a:r>
            <a:r>
              <a:rPr lang="fr-FR" sz="1800" kern="0" dirty="0" smtClean="0">
                <a:solidFill>
                  <a:srgbClr val="FF0000"/>
                </a:solidFill>
                <a:cs typeface="Arial" charset="0"/>
              </a:rPr>
              <a:t>, entité de base géré par le réseau SDH.</a:t>
            </a:r>
            <a:endParaRPr lang="en-US" sz="1800" kern="0" dirty="0" smtClean="0">
              <a:solidFill>
                <a:srgbClr val="FF0000"/>
              </a:solidFill>
              <a:cs typeface="Arial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2 types de conteneur </a:t>
            </a: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virtuel</a:t>
            </a:r>
          </a:p>
          <a:p>
            <a:pPr marL="603504" lvl="2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Les </a:t>
            </a: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conteneurs virtuels d’ordre supérieur (4) : </a:t>
            </a: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transportés</a:t>
            </a:r>
          </a:p>
          <a:p>
            <a:pPr marL="603504" lvl="2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Les conteneurs virtuels d’ordre inférieur(12,3) : </a:t>
            </a: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multiplexés</a:t>
            </a:r>
          </a:p>
          <a:p>
            <a:pPr marL="603504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endParaRPr lang="fr-FR" sz="1600" kern="0" dirty="0" smtClean="0">
              <a:solidFill>
                <a:srgbClr val="323232"/>
              </a:solidFill>
              <a:cs typeface="Arial" charset="0"/>
            </a:endParaRPr>
          </a:p>
          <a:p>
            <a:pPr marL="603504" lvl="2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fr-FR" sz="1600" kern="0" dirty="0" smtClean="0">
              <a:solidFill>
                <a:srgbClr val="323232"/>
              </a:solidFill>
              <a:cs typeface="Arial" charset="0"/>
            </a:endParaRPr>
          </a:p>
          <a:p>
            <a:pPr marL="603504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POH </a:t>
            </a: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(Sur-débit) </a:t>
            </a:r>
            <a:r>
              <a:rPr lang="fr-FR" sz="1600" kern="0" dirty="0" smtClean="0">
                <a:solidFill>
                  <a:srgbClr val="323232"/>
                </a:solidFill>
                <a:cs typeface="Arial" charset="0"/>
              </a:rPr>
              <a:t>: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Arial" pitchFamily="34" charset="0"/>
              <a:buChar char="•"/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Sur les VC 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4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Arial" pitchFamily="34" charset="0"/>
              <a:buChar char="•"/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9 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octets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endParaRPr lang="fr-FR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286124"/>
            <a:ext cx="3213674" cy="189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331" y="1567729"/>
            <a:ext cx="17145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4613" y="1438275"/>
            <a:ext cx="1343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Une unité d’affluent est composé </a:t>
            </a: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D’un conteneur virtuel d’ordre n (ordre inférieur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D’un pointeur, pour repérer la position du conteneur virtuel dans une trame SDH.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endParaRPr lang="fr-FR" dirty="0" smtClean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143248"/>
            <a:ext cx="6172013" cy="292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2888" y="1795480"/>
            <a:ext cx="1343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8825" y="1700230"/>
            <a:ext cx="28003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Un groupe d’unités d’affluents (TUG</a:t>
            </a: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Multiplexages temporels successifs pour obtenir un VC 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4</a:t>
            </a:r>
          </a:p>
          <a:p>
            <a:pPr lvl="2">
              <a:lnSpc>
                <a:spcPct val="150000"/>
              </a:lnSpc>
            </a:pPr>
            <a:r>
              <a:rPr lang="fr-FR" sz="1200" dirty="0" smtClean="0">
                <a:solidFill>
                  <a:srgbClr val="323232"/>
                </a:solidFill>
              </a:rPr>
              <a:t>3 TU12 multiplexés en un TUG-2</a:t>
            </a:r>
            <a:r>
              <a:rPr lang="fr-FR" sz="1200" dirty="0" smtClean="0">
                <a:solidFill>
                  <a:srgbClr val="323232"/>
                </a:solidFill>
              </a:rPr>
              <a:t>,</a:t>
            </a:r>
          </a:p>
          <a:p>
            <a:pPr lvl="2">
              <a:lnSpc>
                <a:spcPct val="150000"/>
              </a:lnSpc>
            </a:pPr>
            <a:r>
              <a:rPr lang="fr-FR" sz="1200" dirty="0" smtClean="0">
                <a:solidFill>
                  <a:srgbClr val="323232"/>
                </a:solidFill>
              </a:rPr>
              <a:t>7 </a:t>
            </a:r>
            <a:r>
              <a:rPr lang="fr-FR" sz="1200" dirty="0" smtClean="0">
                <a:solidFill>
                  <a:srgbClr val="323232"/>
                </a:solidFill>
              </a:rPr>
              <a:t>TUG-2 multiplexés en un </a:t>
            </a:r>
            <a:r>
              <a:rPr lang="fr-FR" sz="1200" dirty="0" smtClean="0">
                <a:solidFill>
                  <a:srgbClr val="323232"/>
                </a:solidFill>
              </a:rPr>
              <a:t>TUG-3</a:t>
            </a:r>
          </a:p>
          <a:p>
            <a:pPr lvl="2">
              <a:lnSpc>
                <a:spcPct val="150000"/>
              </a:lnSpc>
            </a:pPr>
            <a:r>
              <a:rPr lang="fr-FR" sz="1200" kern="0" dirty="0" smtClean="0">
                <a:solidFill>
                  <a:srgbClr val="323232"/>
                </a:solidFill>
                <a:cs typeface="Arial" charset="0"/>
              </a:rPr>
              <a:t>3 TUG-3 donne un VC 4 (unité de base</a:t>
            </a:r>
            <a:r>
              <a:rPr lang="fr-FR" sz="12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fr-FR" sz="14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endParaRPr lang="fr-FR" sz="1400" kern="0" dirty="0" smtClean="0">
              <a:solidFill>
                <a:srgbClr val="323232"/>
              </a:solidFill>
              <a:cs typeface="Arial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endParaRPr lang="fr-FR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786190"/>
            <a:ext cx="6334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9234" y="1609744"/>
            <a:ext cx="394335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8" y="1859992"/>
            <a:ext cx="1343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inférieur</a:t>
            </a:r>
            <a:endParaRPr lang="fr-FR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800" dirty="0" smtClean="0"/>
              <a:t>SONET - </a:t>
            </a:r>
            <a:r>
              <a:rPr lang="fr-FR" sz="2800" dirty="0" smtClean="0"/>
              <a:t>SDH, </a:t>
            </a:r>
            <a:r>
              <a:rPr lang="fr-FR" sz="2800" dirty="0" smtClean="0"/>
              <a:t>généralités</a:t>
            </a:r>
            <a:endParaRPr lang="fr-FR" sz="2800" dirty="0" smtClean="0"/>
          </a:p>
          <a:p>
            <a:pPr marL="624078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800" dirty="0" smtClean="0"/>
              <a:t>SDH, du conteneur au </a:t>
            </a:r>
            <a:r>
              <a:rPr lang="fr-FR" sz="2800" dirty="0" smtClean="0"/>
              <a:t>STM</a:t>
            </a:r>
          </a:p>
          <a:p>
            <a:pPr marL="624078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800" dirty="0" smtClean="0"/>
              <a:t>Topologie</a:t>
            </a:r>
            <a:r>
              <a:rPr lang="fr-FR" sz="2800" dirty="0" smtClean="0"/>
              <a:t>, protection des réseaux </a:t>
            </a:r>
            <a:r>
              <a:rPr lang="fr-FR" sz="2800" dirty="0" smtClean="0"/>
              <a:t>SDH</a:t>
            </a:r>
          </a:p>
          <a:p>
            <a:pPr marL="624078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800" dirty="0" smtClean="0"/>
              <a:t>IP </a:t>
            </a:r>
            <a:r>
              <a:rPr lang="fr-FR" sz="2800" dirty="0" smtClean="0"/>
              <a:t>over SONET / SDH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SONET - SDH</a:t>
            </a:r>
            <a:endParaRPr lang="fr-FR" dirty="0"/>
          </a:p>
        </p:txBody>
      </p:sp>
      <p:pic>
        <p:nvPicPr>
          <p:cNvPr id="4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Une Unité d’administration est composé (AU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6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D’un conteneur virtuel d’ordre n (ordre supérieur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6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D’un pointeur, pour repérer la position de début de conteneur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virtuel</a:t>
            </a:r>
          </a:p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Un groupe d’unités d’administrations est composés (AUG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6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Aux USA, </a:t>
            </a:r>
            <a:r>
              <a:rPr lang="fr-FR" dirty="0" smtClean="0">
                <a:solidFill>
                  <a:srgbClr val="323232"/>
                </a:solidFill>
              </a:rPr>
              <a:t>3 AU3 multiplexés en un AUG4  (multiplexage temporel</a:t>
            </a:r>
            <a:r>
              <a:rPr lang="fr-FR" dirty="0" smtClean="0">
                <a:solidFill>
                  <a:srgbClr val="323232"/>
                </a:solidFill>
              </a:rPr>
              <a:t>)</a:t>
            </a:r>
          </a:p>
          <a:p>
            <a:pPr lvl="1">
              <a:lnSpc>
                <a:spcPct val="160000"/>
              </a:lnSpc>
            </a:pPr>
            <a:r>
              <a:rPr lang="fr-FR" dirty="0" smtClean="0">
                <a:solidFill>
                  <a:srgbClr val="323232"/>
                </a:solidFill>
              </a:rPr>
              <a:t>En Europe, un AUG4 est égal a un </a:t>
            </a:r>
            <a:r>
              <a:rPr lang="fr-FR" dirty="0" smtClean="0">
                <a:solidFill>
                  <a:srgbClr val="323232"/>
                </a:solidFill>
              </a:rPr>
              <a:t>AU4</a:t>
            </a:r>
          </a:p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Repose sur le même principe que TU et TUG</a:t>
            </a:r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supérieur</a:t>
            </a:r>
            <a:endParaRPr lang="fr-FR" sz="3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571612"/>
            <a:ext cx="5943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supérieur</a:t>
            </a:r>
            <a:endParaRPr lang="fr-FR" sz="3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A partir de n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AUG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Ajout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d’un RSOH </a:t>
            </a:r>
            <a:r>
              <a:rPr lang="en-US" kern="0" dirty="0" smtClean="0">
                <a:solidFill>
                  <a:srgbClr val="323232"/>
                </a:solidFill>
                <a:cs typeface="Arial" charset="0"/>
              </a:rPr>
              <a:t>(Regenerator Section Overhead</a:t>
            </a:r>
            <a:r>
              <a:rPr lang="en-US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Ajout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d’un MSOH </a:t>
            </a:r>
            <a:r>
              <a:rPr lang="en-US" kern="0" dirty="0" smtClean="0">
                <a:solidFill>
                  <a:srgbClr val="323232"/>
                </a:solidFill>
                <a:cs typeface="Arial" charset="0"/>
              </a:rPr>
              <a:t>(Multiplex Section Overhead</a:t>
            </a:r>
            <a:r>
              <a:rPr lang="en-US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Toujours à partir de multiplexage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temporel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On obtient des modules de transport synchrone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STM-n</a:t>
            </a: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STM-4 : 4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AUG4</a:t>
            </a: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STM-16 : 16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AUG4</a:t>
            </a: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STM-64 : 64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AUG4</a:t>
            </a: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STM-256 : 256 AUG4</a:t>
            </a:r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supérieur</a:t>
            </a:r>
            <a:endParaRPr lang="fr-FR" sz="31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SDH, du conteneur au STM</a:t>
            </a:r>
            <a:br>
              <a:rPr lang="fr-FR" dirty="0" smtClean="0"/>
            </a:br>
            <a:r>
              <a:rPr lang="fr-FR" sz="3100" dirty="0" smtClean="0"/>
              <a:t>Multiplexage de niveau supérieur</a:t>
            </a:r>
            <a:endParaRPr lang="fr-FR" sz="31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10779"/>
            <a:ext cx="7854768" cy="451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Topologies et enjeux</a:t>
            </a:r>
            <a:endParaRPr lang="fr-FR" sz="2800" kern="0" dirty="0" smtClean="0">
              <a:solidFill>
                <a:srgbClr val="323232"/>
              </a:solidFill>
            </a:endParaRPr>
          </a:p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Topologie en anneaux</a:t>
            </a:r>
          </a:p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Protection des réseaux SDH</a:t>
            </a:r>
            <a:endParaRPr lang="fr-FR" sz="2800" kern="0" dirty="0" smtClean="0">
              <a:solidFill>
                <a:srgbClr val="323232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Topologies, protection des réseaux SDH</a:t>
            </a:r>
            <a:endParaRPr lang="fr-FR" dirty="0"/>
          </a:p>
        </p:txBody>
      </p:sp>
      <p:pic>
        <p:nvPicPr>
          <p:cNvPr id="4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Prise </a:t>
            </a: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en compte d’un certain nombre de considérations </a:t>
            </a: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fondamentales</a:t>
            </a:r>
          </a:p>
          <a:p>
            <a:pPr>
              <a:lnSpc>
                <a:spcPct val="170000"/>
              </a:lnSpc>
            </a:pP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Performances </a:t>
            </a: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:</a:t>
            </a:r>
          </a:p>
          <a:p>
            <a:pPr lvl="1"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Respect du 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débit</a:t>
            </a:r>
          </a:p>
          <a:p>
            <a:pPr lvl="1"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Respect du 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synchronisme</a:t>
            </a:r>
          </a:p>
          <a:p>
            <a:pPr lvl="1"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Assurer le transport dans un temps 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minimum</a:t>
            </a:r>
          </a:p>
          <a:p>
            <a:pPr>
              <a:lnSpc>
                <a:spcPct val="170000"/>
              </a:lnSpc>
            </a:pP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Protection</a:t>
            </a:r>
          </a:p>
          <a:p>
            <a:pPr lvl="1"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Palier automatiquement les 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défaillances</a:t>
            </a:r>
          </a:p>
          <a:p>
            <a:pPr lvl="2">
              <a:lnSpc>
                <a:spcPct val="170000"/>
              </a:lnSpc>
            </a:pP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Câble coupé, panne électrique, incendie d’un </a:t>
            </a:r>
            <a:r>
              <a:rPr lang="fr-FR" sz="2200" kern="0" dirty="0" smtClean="0">
                <a:solidFill>
                  <a:srgbClr val="323232"/>
                </a:solidFill>
                <a:cs typeface="Arial" charset="0"/>
              </a:rPr>
              <a:t>nœud</a:t>
            </a:r>
          </a:p>
          <a:p>
            <a:pPr>
              <a:lnSpc>
                <a:spcPct val="170000"/>
              </a:lnSpc>
            </a:pP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Architectures </a:t>
            </a:r>
            <a:r>
              <a:rPr lang="fr-FR" sz="2900" kern="0" dirty="0" smtClean="0">
                <a:solidFill>
                  <a:srgbClr val="323232"/>
                </a:solidFill>
                <a:cs typeface="Arial" charset="0"/>
              </a:rPr>
              <a:t>:</a:t>
            </a:r>
          </a:p>
          <a:p>
            <a:pPr lvl="1"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Anneau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, bus, étoile</a:t>
            </a:r>
          </a:p>
          <a:p>
            <a:pPr>
              <a:lnSpc>
                <a:spcPct val="170000"/>
              </a:lnSpc>
            </a:pPr>
            <a:endParaRPr lang="fr-FR" sz="28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Topologies, protection des réseaux SDH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Topologies et enjeux</a:t>
            </a:r>
            <a:endParaRPr lang="fr-FR" sz="27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fr-FR" sz="2600" kern="0" dirty="0" smtClean="0">
                <a:solidFill>
                  <a:srgbClr val="323232"/>
                </a:solidFill>
              </a:rPr>
              <a:t>Réseau en </a:t>
            </a:r>
            <a:r>
              <a:rPr lang="fr-FR" sz="2600" kern="0" dirty="0" smtClean="0">
                <a:solidFill>
                  <a:srgbClr val="323232"/>
                </a:solidFill>
              </a:rPr>
              <a:t>anneau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Topologie la plus utilisée en SONET / SDH</a:t>
            </a:r>
            <a:endParaRPr lang="fr-FR" kern="0" dirty="0" smtClean="0">
              <a:solidFill>
                <a:srgbClr val="323232"/>
              </a:solidFill>
              <a:cs typeface="Arial" charset="0"/>
            </a:endParaRP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Mécanisme performant d’auto-cicatrisation (anneau auto-cicatrisants</a:t>
            </a:r>
            <a:r>
              <a:rPr lang="fr-FR" kern="0" dirty="0" smtClean="0">
                <a:solidFill>
                  <a:srgbClr val="323232"/>
                </a:solidFill>
              </a:rPr>
              <a:t>)</a:t>
            </a: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Délai de rétablissement &lt; 50 </a:t>
            </a:r>
            <a:r>
              <a:rPr lang="fr-FR" kern="0" dirty="0" smtClean="0">
                <a:solidFill>
                  <a:srgbClr val="323232"/>
                </a:solidFill>
              </a:rPr>
              <a:t>ms</a:t>
            </a:r>
          </a:p>
          <a:p>
            <a:pPr lvl="2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Topologie de la boucle locale haut </a:t>
            </a:r>
            <a:r>
              <a:rPr lang="fr-FR" kern="0" dirty="0" smtClean="0">
                <a:solidFill>
                  <a:srgbClr val="323232"/>
                </a:solidFill>
              </a:rPr>
              <a:t>débit</a:t>
            </a:r>
          </a:p>
          <a:p>
            <a:pPr>
              <a:lnSpc>
                <a:spcPct val="170000"/>
              </a:lnSpc>
            </a:pPr>
            <a:endParaRPr lang="fr-FR" kern="0" dirty="0" smtClean="0">
              <a:solidFill>
                <a:srgbClr val="323232"/>
              </a:solidFill>
            </a:endParaRPr>
          </a:p>
          <a:p>
            <a:pPr>
              <a:lnSpc>
                <a:spcPct val="170000"/>
              </a:lnSpc>
            </a:pPr>
            <a:endParaRPr lang="fr-FR" kern="0" dirty="0" smtClean="0">
              <a:solidFill>
                <a:srgbClr val="323232"/>
              </a:solidFill>
            </a:endParaRPr>
          </a:p>
          <a:p>
            <a:pPr>
              <a:lnSpc>
                <a:spcPct val="170000"/>
              </a:lnSpc>
            </a:pPr>
            <a:endParaRPr lang="fr-FR" kern="0" dirty="0" smtClean="0">
              <a:solidFill>
                <a:srgbClr val="323232"/>
              </a:solidFill>
            </a:endParaRPr>
          </a:p>
          <a:p>
            <a:pPr>
              <a:lnSpc>
                <a:spcPct val="170000"/>
              </a:lnSpc>
            </a:pPr>
            <a:endParaRPr lang="fr-FR" sz="26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r>
              <a:rPr lang="fr-FR" sz="2600" kern="0" dirty="0" smtClean="0">
                <a:solidFill>
                  <a:srgbClr val="323232"/>
                </a:solidFill>
                <a:cs typeface="Arial" charset="0"/>
              </a:rPr>
              <a:t>Possibilité </a:t>
            </a:r>
            <a:r>
              <a:rPr lang="fr-FR" sz="2600" kern="0" dirty="0" smtClean="0">
                <a:solidFill>
                  <a:srgbClr val="323232"/>
                </a:solidFill>
                <a:cs typeface="Arial" charset="0"/>
              </a:rPr>
              <a:t>de topologies mixées…</a:t>
            </a:r>
            <a:endParaRPr lang="fr-FR" sz="2600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Topologies, protection des réseaux SDH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Topologie en anneau</a:t>
            </a:r>
            <a:endParaRPr lang="fr-FR" sz="27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684013"/>
            <a:ext cx="2901097" cy="174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Différents types de </a:t>
            </a:r>
            <a:r>
              <a:rPr lang="fr-FR" sz="2000" kern="0" dirty="0" smtClean="0">
                <a:solidFill>
                  <a:srgbClr val="323232"/>
                </a:solidFill>
              </a:rPr>
              <a:t>protection</a:t>
            </a:r>
          </a:p>
          <a:p>
            <a:pPr lvl="8">
              <a:lnSpc>
                <a:spcPct val="17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Protection de type </a:t>
            </a: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1+1</a:t>
            </a:r>
          </a:p>
          <a:p>
            <a:pPr>
              <a:lnSpc>
                <a:spcPct val="170000"/>
              </a:lnSpc>
            </a:pPr>
            <a:endParaRPr lang="fr-FR" sz="24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  <a:buFont typeface="Arial" pitchFamily="34" charset="0"/>
              <a:buChar char="•"/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  <a:buFont typeface="Arial" pitchFamily="34" charset="0"/>
              <a:buChar char="•"/>
            </a:pP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Protection </a:t>
            </a: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de type </a:t>
            </a: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1:n</a:t>
            </a:r>
          </a:p>
          <a:p>
            <a:pPr>
              <a:lnSpc>
                <a:spcPct val="170000"/>
              </a:lnSpc>
              <a:buNone/>
            </a:pPr>
            <a:endParaRPr lang="fr-FR" sz="2400" kern="0" dirty="0" smtClean="0">
              <a:solidFill>
                <a:srgbClr val="323232"/>
              </a:solidFill>
              <a:cs typeface="Arial" charset="0"/>
            </a:endParaRPr>
          </a:p>
          <a:p>
            <a:pPr lvl="8">
              <a:lnSpc>
                <a:spcPct val="17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Protection </a:t>
            </a:r>
            <a:r>
              <a:rPr lang="fr-FR" sz="2000" kern="0" dirty="0" smtClean="0">
                <a:solidFill>
                  <a:srgbClr val="323232"/>
                </a:solidFill>
                <a:cs typeface="Arial" charset="0"/>
              </a:rPr>
              <a:t>de type n:m</a:t>
            </a:r>
            <a:endParaRPr lang="fr-FR" sz="2000" kern="0" dirty="0" smtClean="0">
              <a:solidFill>
                <a:srgbClr val="323232"/>
              </a:solidFill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Topologies, protection des réseaux SDH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Protection des réseaux SDH</a:t>
            </a:r>
            <a:endParaRPr lang="fr-FR" sz="27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785926"/>
            <a:ext cx="2489119" cy="132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4286256"/>
            <a:ext cx="2517793" cy="203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3167938"/>
            <a:ext cx="2453107" cy="154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</a:rPr>
              <a:t>Anneaux auto-cicatrisants divisés en deux </a:t>
            </a:r>
            <a:r>
              <a:rPr lang="fr-FR" sz="2800" kern="0" dirty="0" smtClean="0">
                <a:solidFill>
                  <a:srgbClr val="323232"/>
                </a:solidFill>
              </a:rPr>
              <a:t>catégories</a:t>
            </a:r>
          </a:p>
          <a:p>
            <a:pPr lvl="1">
              <a:lnSpc>
                <a:spcPct val="17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Anneaux unidirectionnels (2 fibres</a:t>
            </a:r>
            <a:r>
              <a:rPr lang="fr-FR" sz="2000" kern="0" dirty="0" smtClean="0">
                <a:solidFill>
                  <a:srgbClr val="323232"/>
                </a:solidFill>
              </a:rPr>
              <a:t>)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Emission et réception dans le même sens sur la fibre « active </a:t>
            </a:r>
            <a:r>
              <a:rPr lang="fr-FR" sz="1800" kern="0" dirty="0" smtClean="0">
                <a:solidFill>
                  <a:srgbClr val="323232"/>
                </a:solidFill>
              </a:rPr>
              <a:t>»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Fibre de protection utilisée </a:t>
            </a:r>
            <a:r>
              <a:rPr lang="fr-FR" sz="1800" kern="0" dirty="0" smtClean="0">
                <a:solidFill>
                  <a:srgbClr val="323232"/>
                </a:solidFill>
              </a:rPr>
              <a:t>:</a:t>
            </a:r>
          </a:p>
          <a:p>
            <a:pPr lvl="3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Duplication du </a:t>
            </a:r>
            <a:r>
              <a:rPr lang="fr-FR" sz="1600" kern="0" dirty="0" smtClean="0">
                <a:solidFill>
                  <a:srgbClr val="323232"/>
                </a:solidFill>
              </a:rPr>
              <a:t>trafic</a:t>
            </a:r>
          </a:p>
          <a:p>
            <a:pPr lvl="3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Acheminement de trafic non </a:t>
            </a:r>
            <a:r>
              <a:rPr lang="fr-FR" sz="1600" kern="0" dirty="0" smtClean="0">
                <a:solidFill>
                  <a:srgbClr val="323232"/>
                </a:solidFill>
              </a:rPr>
              <a:t>prioritaire</a:t>
            </a:r>
          </a:p>
          <a:p>
            <a:pPr lvl="1">
              <a:lnSpc>
                <a:spcPct val="170000"/>
              </a:lnSpc>
            </a:pPr>
            <a:r>
              <a:rPr lang="fr-FR" sz="2100" kern="0" dirty="0" smtClean="0">
                <a:solidFill>
                  <a:srgbClr val="323232"/>
                </a:solidFill>
              </a:rPr>
              <a:t>Anneaux bidirectionnels (2 fibres</a:t>
            </a:r>
            <a:r>
              <a:rPr lang="fr-FR" sz="2100" kern="0" dirty="0" smtClean="0">
                <a:solidFill>
                  <a:srgbClr val="323232"/>
                </a:solidFill>
              </a:rPr>
              <a:t>)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Emission et réception en sens opposé, utilisation des deux fibres de la paire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Moitié de la bande passante réservée, pour le </a:t>
            </a:r>
            <a:r>
              <a:rPr lang="fr-FR" sz="1800" kern="0" dirty="0" err="1" smtClean="0">
                <a:solidFill>
                  <a:srgbClr val="323232"/>
                </a:solidFill>
              </a:rPr>
              <a:t>reroutage</a:t>
            </a:r>
            <a:r>
              <a:rPr lang="fr-FR" sz="1800" kern="0" dirty="0" smtClean="0">
                <a:solidFill>
                  <a:srgbClr val="323232"/>
                </a:solidFill>
              </a:rPr>
              <a:t> en cas de </a:t>
            </a:r>
            <a:r>
              <a:rPr lang="fr-FR" sz="1800" kern="0" dirty="0" smtClean="0">
                <a:solidFill>
                  <a:srgbClr val="323232"/>
                </a:solidFill>
              </a:rPr>
              <a:t>défaillance</a:t>
            </a:r>
          </a:p>
          <a:p>
            <a:pPr lvl="1">
              <a:lnSpc>
                <a:spcPct val="170000"/>
              </a:lnSpc>
            </a:pPr>
            <a:r>
              <a:rPr lang="fr-FR" sz="2100" kern="0" dirty="0" smtClean="0">
                <a:solidFill>
                  <a:srgbClr val="323232"/>
                </a:solidFill>
              </a:rPr>
              <a:t>Anneaux bidirectionnels (4 fibres</a:t>
            </a:r>
            <a:r>
              <a:rPr lang="fr-FR" sz="2100" kern="0" dirty="0" smtClean="0">
                <a:solidFill>
                  <a:srgbClr val="323232"/>
                </a:solidFill>
              </a:rPr>
              <a:t>)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Paire de fibres réservée pour la protection,</a:t>
            </a:r>
            <a:endParaRPr lang="fr-FR" sz="1800" kern="0" dirty="0" smtClean="0">
              <a:solidFill>
                <a:srgbClr val="323232"/>
              </a:solidFill>
            </a:endParaRPr>
          </a:p>
        </p:txBody>
      </p:sp>
      <p:sp>
        <p:nvSpPr>
          <p:cNvPr id="7" name="Titre 2"/>
          <p:cNvSpPr txBox="1">
            <a:spLocks/>
          </p:cNvSpPr>
          <p:nvPr/>
        </p:nvSpPr>
        <p:spPr>
          <a:xfrm>
            <a:off x="457200" y="21429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Topologies, protection des réseaux SDH </a:t>
            </a:r>
            <a:r>
              <a:rPr kumimoji="0" lang="fr-F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Protection des réseaux SDH</a:t>
            </a: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</a:rPr>
              <a:t>Deux mécanisme de protection </a:t>
            </a:r>
            <a:r>
              <a:rPr lang="fr-FR" sz="2400" kern="0" dirty="0" smtClean="0">
                <a:solidFill>
                  <a:srgbClr val="323232"/>
                </a:solidFill>
              </a:rPr>
              <a:t>d’anneau</a:t>
            </a:r>
          </a:p>
          <a:p>
            <a:pPr lvl="1">
              <a:lnSpc>
                <a:spcPct val="17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La protection de conduit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Dupliquer </a:t>
            </a:r>
            <a:r>
              <a:rPr lang="fr-FR" sz="1800" kern="0" dirty="0" smtClean="0">
                <a:solidFill>
                  <a:srgbClr val="323232"/>
                </a:solidFill>
              </a:rPr>
              <a:t>simultanément le </a:t>
            </a:r>
            <a:r>
              <a:rPr lang="fr-FR" sz="1800" kern="0" dirty="0" smtClean="0">
                <a:solidFill>
                  <a:srgbClr val="323232"/>
                </a:solidFill>
              </a:rPr>
              <a:t>trafic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Sélectionner le signal de meilleur qualité à la </a:t>
            </a:r>
            <a:r>
              <a:rPr lang="fr-FR" sz="1800" kern="0" dirty="0" smtClean="0">
                <a:solidFill>
                  <a:srgbClr val="323232"/>
                </a:solidFill>
              </a:rPr>
              <a:t>réception</a:t>
            </a:r>
          </a:p>
          <a:p>
            <a:pPr lvl="1">
              <a:lnSpc>
                <a:spcPct val="17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La protection de section de </a:t>
            </a:r>
            <a:r>
              <a:rPr lang="fr-FR" sz="2000" kern="0" dirty="0" smtClean="0">
                <a:solidFill>
                  <a:srgbClr val="323232"/>
                </a:solidFill>
              </a:rPr>
              <a:t>multiplexage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Basé sur la détection de défaut entre deux </a:t>
            </a:r>
            <a:r>
              <a:rPr lang="fr-FR" sz="1800" kern="0" dirty="0" smtClean="0">
                <a:solidFill>
                  <a:srgbClr val="323232"/>
                </a:solidFill>
              </a:rPr>
              <a:t>multiplexeur</a:t>
            </a:r>
          </a:p>
          <a:p>
            <a:pPr lvl="2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</a:rPr>
              <a:t>le signal est complètement </a:t>
            </a:r>
            <a:r>
              <a:rPr lang="fr-FR" sz="1800" kern="0" dirty="0" err="1" smtClean="0">
                <a:solidFill>
                  <a:srgbClr val="323232"/>
                </a:solidFill>
              </a:rPr>
              <a:t>rerouté</a:t>
            </a:r>
            <a:endParaRPr lang="fr-FR" sz="2000" dirty="0"/>
          </a:p>
        </p:txBody>
      </p:sp>
      <p:sp>
        <p:nvSpPr>
          <p:cNvPr id="7" name="Titre 2"/>
          <p:cNvSpPr txBox="1">
            <a:spLocks/>
          </p:cNvSpPr>
          <p:nvPr/>
        </p:nvSpPr>
        <p:spPr>
          <a:xfrm>
            <a:off x="457200" y="21429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Topologies, protection des réseaux SDH </a:t>
            </a:r>
            <a:r>
              <a:rPr kumimoji="0" lang="fr-FR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7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Protection des réseaux SDH</a:t>
            </a: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lnSpc>
                <a:spcPct val="250000"/>
              </a:lnSpc>
              <a:buFont typeface="+mj-lt"/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De PDH à </a:t>
            </a:r>
            <a:r>
              <a:rPr lang="fr-FR" sz="2800" kern="0" dirty="0" smtClean="0">
                <a:solidFill>
                  <a:srgbClr val="323232"/>
                </a:solidFill>
              </a:rPr>
              <a:t>SONET </a:t>
            </a:r>
            <a:r>
              <a:rPr lang="fr-FR" sz="2800" kern="0" dirty="0" smtClean="0">
                <a:solidFill>
                  <a:srgbClr val="323232"/>
                </a:solidFill>
              </a:rPr>
              <a:t>/ SDH</a:t>
            </a:r>
          </a:p>
          <a:p>
            <a:pPr marL="624078" indent="-514350">
              <a:lnSpc>
                <a:spcPct val="250000"/>
              </a:lnSpc>
              <a:buFont typeface="+mj-lt"/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Les débits SDH</a:t>
            </a:r>
          </a:p>
          <a:p>
            <a:pPr marL="624078" indent="-514350">
              <a:lnSpc>
                <a:spcPct val="250000"/>
              </a:lnSpc>
              <a:buFont typeface="+mj-lt"/>
              <a:buAutoNum type="arabicPeriod"/>
            </a:pPr>
            <a:r>
              <a:rPr lang="fr-FR" sz="2800" dirty="0" smtClean="0">
                <a:solidFill>
                  <a:srgbClr val="323232"/>
                </a:solidFill>
              </a:rPr>
              <a:t>Avantages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SONET – SDH généralités</a:t>
            </a:r>
            <a:endParaRPr lang="fr-FR" dirty="0"/>
          </a:p>
        </p:txBody>
      </p:sp>
      <p:pic>
        <p:nvPicPr>
          <p:cNvPr id="4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POS (</a:t>
            </a:r>
            <a:r>
              <a:rPr lang="en-US" sz="2800" kern="0" dirty="0" smtClean="0">
                <a:solidFill>
                  <a:srgbClr val="323232"/>
                </a:solidFill>
              </a:rPr>
              <a:t>Packet</a:t>
            </a:r>
            <a:r>
              <a:rPr lang="fr-FR" sz="2800" kern="0" dirty="0" smtClean="0">
                <a:solidFill>
                  <a:srgbClr val="323232"/>
                </a:solidFill>
              </a:rPr>
              <a:t> Over SONET)</a:t>
            </a:r>
            <a:endParaRPr lang="fr-FR" sz="2800" kern="0" dirty="0" smtClean="0">
              <a:solidFill>
                <a:srgbClr val="323232"/>
              </a:solidFill>
            </a:endParaRPr>
          </a:p>
          <a:p>
            <a:pPr marL="342900" indent="-342900">
              <a:lnSpc>
                <a:spcPct val="300000"/>
              </a:lnSpc>
              <a:buAutoNum type="arabicPeriod"/>
            </a:pPr>
            <a:r>
              <a:rPr lang="fr-FR" sz="2800" kern="0" dirty="0" smtClean="0">
                <a:solidFill>
                  <a:srgbClr val="323232"/>
                </a:solidFill>
              </a:rPr>
              <a:t>SDH NG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IP over SONET - SDH</a:t>
            </a:r>
            <a:endParaRPr lang="fr-FR" dirty="0"/>
          </a:p>
        </p:txBody>
      </p:sp>
      <p:pic>
        <p:nvPicPr>
          <p:cNvPr id="4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2400" kern="0" dirty="0" smtClean="0">
                <a:solidFill>
                  <a:srgbClr val="323232"/>
                </a:solidFill>
              </a:rPr>
              <a:t>POS (Packet Over SONET) /  IP Over </a:t>
            </a:r>
            <a:r>
              <a:rPr lang="en-US" sz="2400" kern="0" dirty="0" smtClean="0">
                <a:solidFill>
                  <a:srgbClr val="323232"/>
                </a:solidFill>
              </a:rPr>
              <a:t>SONET</a:t>
            </a:r>
          </a:p>
          <a:p>
            <a:pPr marL="365760" lvl="1" indent="-256032">
              <a:lnSpc>
                <a:spcPct val="17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100" kern="0" dirty="0" smtClean="0">
                <a:solidFill>
                  <a:srgbClr val="323232"/>
                </a:solidFill>
                <a:cs typeface="Arial" charset="0"/>
              </a:rPr>
              <a:t> </a:t>
            </a:r>
            <a:r>
              <a:rPr lang="fr-FR" sz="2400" kern="0" dirty="0" smtClean="0">
                <a:solidFill>
                  <a:srgbClr val="323232"/>
                </a:solidFill>
                <a:cs typeface="Arial" charset="0"/>
              </a:rPr>
              <a:t>Plus précisément : 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IP </a:t>
            </a: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sur PPP/HDLC sur SONET/ </a:t>
            </a: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SDH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Définis </a:t>
            </a: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dans la RFC 1619 (IP over SONET</a:t>
            </a: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)</a:t>
            </a: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Nécessité de structurer le flot de paquet IP en </a:t>
            </a: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trame</a:t>
            </a:r>
          </a:p>
          <a:p>
            <a:pPr>
              <a:lnSpc>
                <a:spcPct val="170000"/>
              </a:lnSpc>
            </a:pP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Très utilisé pour l’acheminement des paquets IP à haute </a:t>
            </a: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vitesse</a:t>
            </a:r>
          </a:p>
          <a:p>
            <a:pPr>
              <a:lnSpc>
                <a:spcPct val="170000"/>
              </a:lnSpc>
            </a:pPr>
            <a:r>
              <a:rPr lang="fr-FR" sz="1900" kern="0" dirty="0" smtClean="0">
                <a:solidFill>
                  <a:srgbClr val="323232"/>
                </a:solidFill>
                <a:cs typeface="Arial" charset="0"/>
              </a:rPr>
              <a:t>Utilisé dans les liaisons directes entre </a:t>
            </a:r>
            <a:r>
              <a:rPr lang="fr-FR" sz="1900" kern="0" dirty="0" err="1" smtClean="0">
                <a:solidFill>
                  <a:srgbClr val="323232"/>
                </a:solidFill>
                <a:cs typeface="Arial" charset="0"/>
              </a:rPr>
              <a:t>Gigarouteur</a:t>
            </a:r>
            <a:endParaRPr lang="fr-FR" sz="19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286124"/>
            <a:ext cx="4286241" cy="1295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IP over SONET</a:t>
            </a:r>
            <a:br>
              <a:rPr lang="fr-FR" dirty="0" smtClean="0"/>
            </a:br>
            <a:r>
              <a:rPr lang="fr-FR" sz="3100" dirty="0" smtClean="0"/>
              <a:t>POS (</a:t>
            </a:r>
            <a:r>
              <a:rPr lang="fr-FR" sz="3100" dirty="0" err="1" smtClean="0"/>
              <a:t>Packet</a:t>
            </a:r>
            <a:r>
              <a:rPr lang="fr-FR" sz="3100" dirty="0" smtClean="0"/>
              <a:t> Over SONET)</a:t>
            </a:r>
            <a:endParaRPr lang="fr-FR" sz="3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lvl="1" indent="-256032">
              <a:lnSpc>
                <a:spcPct val="17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kern="0" dirty="0" smtClean="0">
                <a:solidFill>
                  <a:srgbClr val="323232"/>
                </a:solidFill>
              </a:rPr>
              <a:t>SDH Next </a:t>
            </a:r>
            <a:r>
              <a:rPr lang="en-US" kern="0" dirty="0" smtClean="0">
                <a:solidFill>
                  <a:srgbClr val="323232"/>
                </a:solidFill>
              </a:rPr>
              <a:t>Generation</a:t>
            </a:r>
          </a:p>
          <a:p>
            <a:pPr marL="365760" lvl="1" indent="-256032">
              <a:lnSpc>
                <a:spcPct val="17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fr-FR" kern="0" dirty="0" smtClean="0">
                <a:solidFill>
                  <a:srgbClr val="323232"/>
                </a:solidFill>
              </a:rPr>
              <a:t>Adapter </a:t>
            </a:r>
            <a:r>
              <a:rPr lang="fr-FR" kern="0" dirty="0" smtClean="0">
                <a:solidFill>
                  <a:srgbClr val="323232"/>
                </a:solidFill>
              </a:rPr>
              <a:t>un réseau </a:t>
            </a:r>
            <a:r>
              <a:rPr lang="fr-FR" kern="0" dirty="0" smtClean="0">
                <a:solidFill>
                  <a:srgbClr val="323232"/>
                </a:solidFill>
              </a:rPr>
              <a:t>synchrone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Pour </a:t>
            </a:r>
            <a:r>
              <a:rPr lang="fr-FR" sz="2000" kern="0" dirty="0" smtClean="0">
                <a:solidFill>
                  <a:srgbClr val="323232"/>
                </a:solidFill>
              </a:rPr>
              <a:t>le transport de service </a:t>
            </a:r>
            <a:r>
              <a:rPr lang="fr-FR" sz="2000" kern="0" dirty="0" smtClean="0">
                <a:solidFill>
                  <a:srgbClr val="323232"/>
                </a:solidFill>
              </a:rPr>
              <a:t>asynchrones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Variables en bande passante (débit) dans le WAN (IP, Ethernet</a:t>
            </a:r>
            <a:r>
              <a:rPr lang="fr-FR" sz="2000" kern="0" dirty="0" smtClean="0">
                <a:solidFill>
                  <a:srgbClr val="323232"/>
                </a:solidFill>
              </a:rPr>
              <a:t>)</a:t>
            </a:r>
          </a:p>
          <a:p>
            <a:pPr marL="365760" lvl="1" indent="-256032">
              <a:lnSpc>
                <a:spcPct val="17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fr-FR" kern="0" dirty="0" smtClean="0">
                <a:solidFill>
                  <a:srgbClr val="323232"/>
                </a:solidFill>
              </a:rPr>
              <a:t>Proposer une alternative à POS et </a:t>
            </a:r>
            <a:r>
              <a:rPr lang="fr-FR" kern="0" dirty="0" smtClean="0">
                <a:solidFill>
                  <a:srgbClr val="323232"/>
                </a:solidFill>
              </a:rPr>
              <a:t>IP/ATM/SDH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Conserver les avantages de </a:t>
            </a:r>
            <a:r>
              <a:rPr lang="fr-FR" sz="2000" kern="0" dirty="0" smtClean="0">
                <a:solidFill>
                  <a:srgbClr val="323232"/>
                </a:solidFill>
              </a:rPr>
              <a:t>SDH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Conserver </a:t>
            </a:r>
            <a:r>
              <a:rPr lang="fr-FR" sz="2000" kern="0" dirty="0" smtClean="0">
                <a:solidFill>
                  <a:srgbClr val="323232"/>
                </a:solidFill>
              </a:rPr>
              <a:t>l’infrastructure </a:t>
            </a:r>
            <a:r>
              <a:rPr lang="fr-FR" sz="2000" kern="0" dirty="0" smtClean="0">
                <a:solidFill>
                  <a:srgbClr val="323232"/>
                </a:solidFill>
              </a:rPr>
              <a:t>existante</a:t>
            </a:r>
            <a:endParaRPr lang="en-US" sz="2000" kern="0" dirty="0" smtClean="0">
              <a:solidFill>
                <a:srgbClr val="323232"/>
              </a:solidFill>
              <a:cs typeface="Arial" charset="0"/>
            </a:endParaRPr>
          </a:p>
          <a:p>
            <a:pPr marL="365760" lvl="1" indent="-256032">
              <a:lnSpc>
                <a:spcPct val="17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kern="0" dirty="0" smtClean="0">
                <a:solidFill>
                  <a:srgbClr val="323232"/>
                </a:solidFill>
                <a:cs typeface="Arial" charset="0"/>
              </a:rPr>
              <a:t> </a:t>
            </a:r>
            <a:r>
              <a:rPr lang="fr-FR" kern="0" dirty="0" smtClean="0">
                <a:solidFill>
                  <a:srgbClr val="323232"/>
                </a:solidFill>
              </a:rPr>
              <a:t>Trois mécanismes sous </a:t>
            </a:r>
            <a:r>
              <a:rPr lang="fr-FR" kern="0" dirty="0" smtClean="0">
                <a:solidFill>
                  <a:srgbClr val="323232"/>
                </a:solidFill>
              </a:rPr>
              <a:t>jacent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sz="1800" kern="0" dirty="0" smtClean="0">
                <a:solidFill>
                  <a:srgbClr val="323232"/>
                </a:solidFill>
              </a:rPr>
              <a:t>VCAT (Virtual Concatenation</a:t>
            </a:r>
            <a:r>
              <a:rPr lang="en-US" sz="1800" kern="0" dirty="0" smtClean="0">
                <a:solidFill>
                  <a:srgbClr val="323232"/>
                </a:solidFill>
              </a:rPr>
              <a:t>)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sz="1800" kern="0" dirty="0" smtClean="0">
                <a:solidFill>
                  <a:srgbClr val="323232"/>
                </a:solidFill>
              </a:rPr>
              <a:t>GFP (Generic Frame Protocol</a:t>
            </a:r>
            <a:r>
              <a:rPr lang="en-US" sz="1800" kern="0" dirty="0" smtClean="0">
                <a:solidFill>
                  <a:srgbClr val="323232"/>
                </a:solidFill>
              </a:rPr>
              <a:t>)</a:t>
            </a:r>
          </a:p>
          <a:p>
            <a:pPr marL="603504" lvl="2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sz="1800" kern="0" dirty="0" smtClean="0">
                <a:solidFill>
                  <a:srgbClr val="323232"/>
                </a:solidFill>
              </a:rPr>
              <a:t>LCAS (Link Capacity Adjustment Scheme)</a:t>
            </a:r>
            <a:endParaRPr lang="fr-FR" sz="18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dirty="0" smtClean="0"/>
          </a:p>
        </p:txBody>
      </p:sp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IP over SONET</a:t>
            </a:r>
            <a:br>
              <a:rPr lang="fr-FR" dirty="0" smtClean="0"/>
            </a:br>
            <a:r>
              <a:rPr lang="fr-FR" sz="3100" dirty="0" smtClean="0"/>
              <a:t>SDH NG</a:t>
            </a:r>
            <a:endParaRPr lang="fr-FR" sz="31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5127"/>
            <a:ext cx="7672972" cy="435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5984" y="5929330"/>
            <a:ext cx="7391424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800" dirty="0" smtClean="0"/>
              <a:t>Source : http://www.oiforum.com/public/downloads/Alcatel-05.pdf</a:t>
            </a:r>
            <a:endParaRPr lang="fr-FR" sz="800" dirty="0"/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IP over SONET</a:t>
            </a:r>
            <a:br>
              <a:rPr lang="fr-FR" dirty="0" smtClean="0"/>
            </a:br>
            <a:r>
              <a:rPr lang="fr-FR" sz="3100" dirty="0" smtClean="0"/>
              <a:t>SDH NG</a:t>
            </a:r>
            <a:endParaRPr lang="fr-FR" sz="3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en-US" sz="2000" kern="0" dirty="0" smtClean="0">
                <a:solidFill>
                  <a:srgbClr val="323232"/>
                </a:solidFill>
              </a:rPr>
              <a:t>VCAT (Virtual </a:t>
            </a:r>
            <a:r>
              <a:rPr lang="en-US" sz="2000" kern="0" dirty="0" smtClean="0">
                <a:solidFill>
                  <a:srgbClr val="323232"/>
                </a:solidFill>
              </a:rPr>
              <a:t>Concatenation)</a:t>
            </a:r>
          </a:p>
          <a:p>
            <a:pPr lvl="1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Extension </a:t>
            </a:r>
            <a:r>
              <a:rPr lang="fr-FR" sz="1600" kern="0" dirty="0" smtClean="0">
                <a:solidFill>
                  <a:srgbClr val="323232"/>
                </a:solidFill>
              </a:rPr>
              <a:t>du mécanisme de concaténation de SDH</a:t>
            </a:r>
          </a:p>
          <a:p>
            <a:pPr lvl="1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Permet une granularité plus </a:t>
            </a:r>
            <a:r>
              <a:rPr lang="fr-FR" sz="1600" kern="0" dirty="0" smtClean="0">
                <a:solidFill>
                  <a:srgbClr val="323232"/>
                </a:solidFill>
              </a:rPr>
              <a:t>fines</a:t>
            </a:r>
          </a:p>
          <a:p>
            <a:pPr>
              <a:lnSpc>
                <a:spcPct val="170000"/>
              </a:lnSpc>
            </a:pPr>
            <a:r>
              <a:rPr lang="en-US" sz="2000" kern="0" dirty="0" smtClean="0">
                <a:solidFill>
                  <a:srgbClr val="323232"/>
                </a:solidFill>
              </a:rPr>
              <a:t>GFP (Generic Frame Protocol</a:t>
            </a:r>
            <a:r>
              <a:rPr lang="en-US" sz="2000" kern="0" dirty="0" smtClean="0">
                <a:solidFill>
                  <a:srgbClr val="323232"/>
                </a:solidFill>
              </a:rPr>
              <a:t>)</a:t>
            </a:r>
          </a:p>
          <a:p>
            <a:pPr lvl="1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Procédure générique de </a:t>
            </a:r>
            <a:r>
              <a:rPr lang="fr-FR" sz="1600" kern="0" dirty="0" smtClean="0">
                <a:solidFill>
                  <a:srgbClr val="323232"/>
                </a:solidFill>
              </a:rPr>
              <a:t>tramage</a:t>
            </a:r>
          </a:p>
          <a:p>
            <a:pPr lvl="1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Adaptation du trafic de signaux client de couche supérieure a un réseau de </a:t>
            </a:r>
            <a:r>
              <a:rPr lang="fr-FR" sz="1600" kern="0" dirty="0" smtClean="0">
                <a:solidFill>
                  <a:srgbClr val="323232"/>
                </a:solidFill>
              </a:rPr>
              <a:t>transport</a:t>
            </a:r>
          </a:p>
          <a:p>
            <a:pPr>
              <a:lnSpc>
                <a:spcPct val="170000"/>
              </a:lnSpc>
            </a:pPr>
            <a:r>
              <a:rPr lang="en-US" sz="2000" kern="0" dirty="0" smtClean="0">
                <a:solidFill>
                  <a:srgbClr val="323232"/>
                </a:solidFill>
              </a:rPr>
              <a:t> LCAS (Link Capacity Adjustment Scheme</a:t>
            </a:r>
            <a:r>
              <a:rPr lang="en-US" sz="2000" kern="0" dirty="0" smtClean="0">
                <a:solidFill>
                  <a:srgbClr val="323232"/>
                </a:solidFill>
              </a:rPr>
              <a:t>)</a:t>
            </a:r>
          </a:p>
          <a:p>
            <a:pPr lvl="1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Utilise </a:t>
            </a:r>
            <a:r>
              <a:rPr lang="fr-FR" sz="1600" kern="0" dirty="0" smtClean="0">
                <a:solidFill>
                  <a:srgbClr val="323232"/>
                </a:solidFill>
              </a:rPr>
              <a:t>VCAT</a:t>
            </a:r>
          </a:p>
          <a:p>
            <a:pPr lvl="1">
              <a:lnSpc>
                <a:spcPct val="170000"/>
              </a:lnSpc>
            </a:pPr>
            <a:r>
              <a:rPr lang="fr-FR" sz="1600" kern="0" dirty="0" smtClean="0">
                <a:solidFill>
                  <a:srgbClr val="323232"/>
                </a:solidFill>
              </a:rPr>
              <a:t>Permet une bande passante « à la demande »</a:t>
            </a:r>
            <a:endParaRPr lang="fr-FR" sz="16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kern="0" dirty="0" smtClean="0">
              <a:solidFill>
                <a:srgbClr val="323232"/>
              </a:solidFill>
              <a:cs typeface="Arial" charset="0"/>
            </a:endParaRPr>
          </a:p>
          <a:p>
            <a:pPr>
              <a:lnSpc>
                <a:spcPct val="170000"/>
              </a:lnSpc>
            </a:pPr>
            <a:endParaRPr lang="fr-FR" sz="2000" dirty="0" smtClean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IP over SONET</a:t>
            </a:r>
            <a:br>
              <a:rPr lang="fr-FR" dirty="0" smtClean="0"/>
            </a:br>
            <a:r>
              <a:rPr lang="fr-FR" sz="3100" dirty="0" smtClean="0"/>
              <a:t>SDH NG</a:t>
            </a:r>
            <a:endParaRPr lang="fr-FR" sz="31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555" y="1637000"/>
            <a:ext cx="7607022" cy="372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00100" y="5357826"/>
            <a:ext cx="268054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 smtClean="0"/>
              <a:t>Source : http://www.01net.com/article/197722.html</a:t>
            </a:r>
            <a:endParaRPr lang="fr-FR" sz="800" dirty="0"/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IP over SONET</a:t>
            </a:r>
            <a:br>
              <a:rPr lang="fr-FR" dirty="0" smtClean="0"/>
            </a:br>
            <a:r>
              <a:rPr lang="fr-FR" sz="3100" dirty="0" smtClean="0"/>
              <a:t>SDH NG</a:t>
            </a:r>
            <a:endParaRPr lang="fr-FR" sz="31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800" dirty="0" smtClean="0"/>
          </a:p>
          <a:p>
            <a:endParaRPr lang="fr-FR" sz="4800" dirty="0" smtClean="0"/>
          </a:p>
          <a:p>
            <a:pPr algn="ctr">
              <a:buNone/>
            </a:pPr>
            <a:r>
              <a:rPr lang="fr-FR" sz="4800" dirty="0" smtClean="0"/>
              <a:t>Questions / Réponses </a:t>
            </a:r>
            <a:endParaRPr lang="fr-FR" sz="48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SONET - SDH</a:t>
            </a:r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kern="0" dirty="0" smtClean="0"/>
              <a:t>http://www.guill.net</a:t>
            </a:r>
            <a:r>
              <a:rPr lang="en-US" sz="2000" kern="0" dirty="0" smtClean="0"/>
              <a:t>/</a:t>
            </a:r>
          </a:p>
          <a:p>
            <a:pPr>
              <a:buNone/>
            </a:pPr>
            <a:endParaRPr lang="en-US" sz="2000" kern="0" dirty="0" smtClean="0"/>
          </a:p>
          <a:p>
            <a:r>
              <a:rPr lang="en-US" sz="2000" kern="0" dirty="0" smtClean="0"/>
              <a:t>http://</a:t>
            </a:r>
            <a:r>
              <a:rPr lang="en-US" sz="2000" kern="0" dirty="0" smtClean="0"/>
              <a:t>z.oumnad.123.fr/RTCP/SDH.pdf</a:t>
            </a:r>
          </a:p>
          <a:p>
            <a:endParaRPr lang="en-US" sz="2000" kern="0" dirty="0" smtClean="0"/>
          </a:p>
          <a:p>
            <a:r>
              <a:rPr lang="en-US" sz="2000" kern="0" dirty="0" smtClean="0"/>
              <a:t>http://</a:t>
            </a:r>
            <a:r>
              <a:rPr lang="en-US" sz="2000" kern="0" dirty="0" smtClean="0"/>
              <a:t>fr.wikipedia.org/wiki/Hiérarchie_numérique_synchrone</a:t>
            </a:r>
          </a:p>
          <a:p>
            <a:endParaRPr lang="en-US" sz="2000" kern="0" dirty="0" smtClean="0"/>
          </a:p>
          <a:p>
            <a:r>
              <a:rPr lang="fr-FR" sz="2000" kern="0" dirty="0" smtClean="0"/>
              <a:t>Cours </a:t>
            </a:r>
            <a:r>
              <a:rPr lang="fr-FR" sz="2000" kern="0" dirty="0" smtClean="0"/>
              <a:t>SDH : Alcatel </a:t>
            </a:r>
            <a:r>
              <a:rPr lang="en-US" sz="2000" kern="0" dirty="0" smtClean="0"/>
              <a:t>university</a:t>
            </a:r>
          </a:p>
          <a:p>
            <a:endParaRPr lang="en-US" sz="2000" kern="0" dirty="0" smtClean="0"/>
          </a:p>
          <a:p>
            <a:r>
              <a:rPr lang="fr-FR" sz="2000" kern="0" dirty="0" smtClean="0"/>
              <a:t>Cours Transmission Optique – C. Bernard</a:t>
            </a:r>
            <a:endParaRPr lang="fr-FR" sz="20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/ </a:t>
            </a:r>
            <a:r>
              <a:rPr lang="fr-FR" dirty="0" err="1" smtClean="0"/>
              <a:t>Webographie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7663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2800" kern="0" dirty="0" smtClean="0">
                <a:solidFill>
                  <a:srgbClr val="323232"/>
                </a:solidFill>
              </a:rPr>
              <a:t>La PDH (</a:t>
            </a:r>
            <a:r>
              <a:rPr lang="en-US" sz="2800" kern="0" dirty="0" smtClean="0">
                <a:solidFill>
                  <a:srgbClr val="323232"/>
                </a:solidFill>
              </a:rPr>
              <a:t>Plesiochronous </a:t>
            </a:r>
            <a:r>
              <a:rPr lang="en-US" sz="2800" kern="0" dirty="0" smtClean="0">
                <a:solidFill>
                  <a:srgbClr val="323232"/>
                </a:solidFill>
              </a:rPr>
              <a:t>digital hierarchy</a:t>
            </a:r>
            <a:r>
              <a:rPr lang="en-US" sz="2800" kern="0" dirty="0" smtClean="0">
                <a:solidFill>
                  <a:srgbClr val="323232"/>
                </a:solidFill>
              </a:rPr>
              <a:t>)</a:t>
            </a:r>
          </a:p>
          <a:p>
            <a:pPr lvl="1">
              <a:lnSpc>
                <a:spcPct val="170000"/>
              </a:lnSpc>
            </a:pPr>
            <a:r>
              <a:rPr lang="fr-FR" sz="2400" kern="0" dirty="0" smtClean="0">
                <a:solidFill>
                  <a:srgbClr val="323232"/>
                </a:solidFill>
              </a:rPr>
              <a:t>Plésiochrone : presque </a:t>
            </a:r>
            <a:r>
              <a:rPr lang="fr-FR" sz="2400" kern="0" dirty="0" smtClean="0">
                <a:solidFill>
                  <a:srgbClr val="323232"/>
                </a:solidFill>
              </a:rPr>
              <a:t>synchrone</a:t>
            </a:r>
          </a:p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Synchronisation émetteur &lt;-&gt; récepteur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complexe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Horloge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répartie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sur chaque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équipement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Risque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de perte de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données</a:t>
            </a:r>
          </a:p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Problème de bande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passante</a:t>
            </a:r>
          </a:p>
          <a:p>
            <a:pPr lvl="1">
              <a:lnSpc>
                <a:spcPct val="170000"/>
              </a:lnSpc>
            </a:pP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565 </a:t>
            </a:r>
            <a:r>
              <a:rPr lang="fr-FR" sz="1800" kern="0" dirty="0" smtClean="0">
                <a:solidFill>
                  <a:srgbClr val="323232"/>
                </a:solidFill>
                <a:cs typeface="Arial" charset="0"/>
              </a:rPr>
              <a:t>Mbit/s</a:t>
            </a:r>
          </a:p>
          <a:p>
            <a:pPr marL="649224" lvl="3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Désaccord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total avec les services actuels (vidéo, voix, données)</a:t>
            </a:r>
          </a:p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Problème de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compatibilité</a:t>
            </a:r>
          </a:p>
          <a:p>
            <a:pPr marL="649224" lvl="3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 PDH Europe, Japon ≠ PDH USA</a:t>
            </a:r>
          </a:p>
          <a:p>
            <a:pPr>
              <a:lnSpc>
                <a:spcPct val="170000"/>
              </a:lnSpc>
            </a:pP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Récupération des données </a:t>
            </a:r>
            <a:r>
              <a:rPr lang="fr-FR" sz="2800" kern="0" dirty="0" smtClean="0">
                <a:solidFill>
                  <a:srgbClr val="323232"/>
                </a:solidFill>
                <a:cs typeface="Arial" charset="0"/>
              </a:rPr>
              <a:t>complexe</a:t>
            </a:r>
          </a:p>
          <a:p>
            <a:pPr marL="649224" lvl="3" indent="-256032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Démultiplexage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complet nécessaire</a:t>
            </a:r>
            <a:endParaRPr lang="en-US" kern="0" dirty="0" smtClean="0">
              <a:solidFill>
                <a:srgbClr val="323232"/>
              </a:solidFill>
              <a:cs typeface="Arial" charset="0"/>
            </a:endParaRP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SONET – SDH </a:t>
            </a:r>
            <a:r>
              <a:rPr lang="fr-FR" dirty="0" smtClean="0"/>
              <a:t>généralités</a:t>
            </a:r>
            <a:br>
              <a:rPr lang="fr-FR" dirty="0" smtClean="0"/>
            </a:br>
            <a:r>
              <a:rPr lang="fr-FR" sz="3100" dirty="0" smtClean="0"/>
              <a:t>De PDH à SONET - SDH</a:t>
            </a:r>
            <a:endParaRPr lang="fr-FR" sz="3100" dirty="0"/>
          </a:p>
        </p:txBody>
      </p:sp>
      <p:pic>
        <p:nvPicPr>
          <p:cNvPr id="5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766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</a:rPr>
              <a:t>SONET / SDH, palier aux défauts de </a:t>
            </a:r>
            <a:r>
              <a:rPr lang="fr-FR" sz="2800" kern="0" dirty="0" smtClean="0">
                <a:solidFill>
                  <a:srgbClr val="323232"/>
                </a:solidFill>
              </a:rPr>
              <a:t>PDH</a:t>
            </a:r>
          </a:p>
          <a:p>
            <a:pPr>
              <a:lnSpc>
                <a:spcPct val="160000"/>
              </a:lnSpc>
            </a:pPr>
            <a:r>
              <a:rPr lang="en-US" sz="2800" kern="0" dirty="0" smtClean="0">
                <a:solidFill>
                  <a:srgbClr val="323232"/>
                </a:solidFill>
              </a:rPr>
              <a:t>SONET</a:t>
            </a:r>
          </a:p>
          <a:p>
            <a:pPr lvl="1">
              <a:lnSpc>
                <a:spcPct val="160000"/>
              </a:lnSpc>
            </a:pPr>
            <a:r>
              <a:rPr lang="en-US" kern="0" dirty="0" smtClean="0">
                <a:solidFill>
                  <a:srgbClr val="323232"/>
                </a:solidFill>
              </a:rPr>
              <a:t>Synchronous Optical Network (USA</a:t>
            </a:r>
            <a:r>
              <a:rPr lang="en-US" kern="0" dirty="0" smtClean="0">
                <a:solidFill>
                  <a:srgbClr val="323232"/>
                </a:solidFill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sz="2800" kern="0" dirty="0" smtClean="0">
                <a:solidFill>
                  <a:srgbClr val="323232"/>
                </a:solidFill>
              </a:rPr>
              <a:t>SDH</a:t>
            </a:r>
          </a:p>
          <a:p>
            <a:pPr lvl="1">
              <a:lnSpc>
                <a:spcPct val="160000"/>
              </a:lnSpc>
            </a:pPr>
            <a:r>
              <a:rPr lang="en-US" kern="0" dirty="0" smtClean="0">
                <a:solidFill>
                  <a:srgbClr val="323232"/>
                </a:solidFill>
              </a:rPr>
              <a:t>Synchronous Digital </a:t>
            </a:r>
            <a:r>
              <a:rPr lang="en-US" kern="0" dirty="0" smtClean="0">
                <a:solidFill>
                  <a:srgbClr val="323232"/>
                </a:solidFill>
              </a:rPr>
              <a:t>Hierarchy (EUROPE</a:t>
            </a:r>
            <a:r>
              <a:rPr lang="en-US" kern="0" dirty="0" smtClean="0">
                <a:solidFill>
                  <a:srgbClr val="323232"/>
                </a:solidFill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</a:rPr>
              <a:t>Années</a:t>
            </a:r>
            <a:r>
              <a:rPr lang="en-US" sz="2800" kern="0" dirty="0" smtClean="0">
                <a:solidFill>
                  <a:srgbClr val="323232"/>
                </a:solidFill>
              </a:rPr>
              <a:t> </a:t>
            </a:r>
            <a:r>
              <a:rPr lang="en-US" sz="2800" kern="0" dirty="0" smtClean="0">
                <a:solidFill>
                  <a:srgbClr val="323232"/>
                </a:solidFill>
              </a:rPr>
              <a:t>1980</a:t>
            </a:r>
          </a:p>
          <a:p>
            <a:pPr lvl="1">
              <a:lnSpc>
                <a:spcPct val="160000"/>
              </a:lnSpc>
            </a:pPr>
            <a:r>
              <a:rPr lang="en-US" kern="0" dirty="0" smtClean="0">
                <a:solidFill>
                  <a:srgbClr val="323232"/>
                </a:solidFill>
              </a:rPr>
              <a:t>SONET : </a:t>
            </a:r>
            <a:r>
              <a:rPr lang="en-US" kern="0" dirty="0" err="1" smtClean="0">
                <a:solidFill>
                  <a:srgbClr val="323232"/>
                </a:solidFill>
              </a:rPr>
              <a:t>Bellcore</a:t>
            </a:r>
            <a:r>
              <a:rPr lang="en-US" kern="0" dirty="0" smtClean="0">
                <a:solidFill>
                  <a:srgbClr val="323232"/>
                </a:solidFill>
              </a:rPr>
              <a:t> (1986</a:t>
            </a:r>
            <a:r>
              <a:rPr lang="en-US" kern="0" dirty="0" smtClean="0">
                <a:solidFill>
                  <a:srgbClr val="323232"/>
                </a:solidFill>
              </a:rPr>
              <a:t>)</a:t>
            </a:r>
          </a:p>
          <a:p>
            <a:pPr lvl="1">
              <a:lnSpc>
                <a:spcPct val="160000"/>
              </a:lnSpc>
            </a:pPr>
            <a:r>
              <a:rPr lang="en-US" kern="0" dirty="0" smtClean="0">
                <a:solidFill>
                  <a:srgbClr val="323232"/>
                </a:solidFill>
              </a:rPr>
              <a:t>SDH : UIT-T (1988</a:t>
            </a:r>
            <a:r>
              <a:rPr lang="en-US" kern="0" dirty="0" smtClean="0">
                <a:solidFill>
                  <a:srgbClr val="323232"/>
                </a:solidFill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sz="2800" kern="0" dirty="0" smtClean="0">
                <a:solidFill>
                  <a:srgbClr val="323232"/>
                </a:solidFill>
              </a:rPr>
              <a:t>Par les </a:t>
            </a:r>
            <a:r>
              <a:rPr lang="fr-FR" sz="2800" kern="0" dirty="0" smtClean="0">
                <a:solidFill>
                  <a:srgbClr val="323232"/>
                </a:solidFill>
              </a:rPr>
              <a:t>opérateurs, Pour leur </a:t>
            </a:r>
            <a:r>
              <a:rPr lang="fr-FR" sz="2800" kern="0" dirty="0" smtClean="0">
                <a:solidFill>
                  <a:srgbClr val="323232"/>
                </a:solidFill>
              </a:rPr>
              <a:t>réseau</a:t>
            </a:r>
          </a:p>
          <a:p>
            <a:pPr>
              <a:lnSpc>
                <a:spcPct val="160000"/>
              </a:lnSpc>
            </a:pPr>
            <a:r>
              <a:rPr lang="en-US" sz="2800" kern="0" dirty="0" smtClean="0">
                <a:solidFill>
                  <a:srgbClr val="323232"/>
                </a:solidFill>
              </a:rPr>
              <a:t>Assure des </a:t>
            </a:r>
            <a:r>
              <a:rPr lang="fr-FR" sz="2800" kern="0" dirty="0" smtClean="0">
                <a:solidFill>
                  <a:srgbClr val="323232"/>
                </a:solidFill>
              </a:rPr>
              <a:t>niveaux de très haut </a:t>
            </a:r>
            <a:r>
              <a:rPr lang="fr-FR" sz="2800" kern="0" dirty="0" smtClean="0">
                <a:solidFill>
                  <a:srgbClr val="323232"/>
                </a:solidFill>
              </a:rPr>
              <a:t>débit</a:t>
            </a:r>
          </a:p>
          <a:p>
            <a:pPr lvl="1">
              <a:lnSpc>
                <a:spcPct val="16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Fondement des architectures </a:t>
            </a:r>
            <a:r>
              <a:rPr lang="en-US" kern="0" dirty="0" smtClean="0">
                <a:solidFill>
                  <a:srgbClr val="323232"/>
                </a:solidFill>
              </a:rPr>
              <a:t>backbones</a:t>
            </a:r>
            <a:r>
              <a:rPr lang="fr-FR" kern="0" dirty="0" smtClean="0">
                <a:solidFill>
                  <a:srgbClr val="323232"/>
                </a:solidFill>
              </a:rPr>
              <a:t> très haut débit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SONET – SDH </a:t>
            </a:r>
            <a:r>
              <a:rPr lang="fr-FR" dirty="0" smtClean="0"/>
              <a:t>généralités</a:t>
            </a:r>
            <a:br>
              <a:rPr lang="fr-FR" dirty="0" smtClean="0"/>
            </a:br>
            <a:r>
              <a:rPr lang="fr-FR" sz="3100" dirty="0" smtClean="0"/>
              <a:t>De PDH à SONET - SDH</a:t>
            </a:r>
            <a:endParaRPr lang="fr-FR" sz="3100" dirty="0"/>
          </a:p>
        </p:txBody>
      </p:sp>
      <p:pic>
        <p:nvPicPr>
          <p:cNvPr id="5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267014"/>
            <a:ext cx="8229600" cy="48766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</a:rPr>
              <a:t>Protocole </a:t>
            </a:r>
            <a:r>
              <a:rPr lang="fr-FR" sz="2800" kern="0" dirty="0" smtClean="0">
                <a:solidFill>
                  <a:srgbClr val="323232"/>
                </a:solidFill>
              </a:rPr>
              <a:t>de niveau 2 (Liaison)</a:t>
            </a:r>
          </a:p>
          <a:p>
            <a:pPr>
              <a:lnSpc>
                <a:spcPct val="160000"/>
              </a:lnSpc>
            </a:pPr>
            <a:r>
              <a:rPr lang="fr-FR" sz="2800" kern="0" dirty="0" smtClean="0">
                <a:solidFill>
                  <a:srgbClr val="323232"/>
                </a:solidFill>
              </a:rPr>
              <a:t>Synchrone</a:t>
            </a:r>
          </a:p>
          <a:p>
            <a:pPr lvl="1">
              <a:lnSpc>
                <a:spcPct val="16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Réseau de </a:t>
            </a:r>
            <a:r>
              <a:rPr lang="fr-FR" sz="2000" kern="0" dirty="0" smtClean="0">
                <a:solidFill>
                  <a:srgbClr val="323232"/>
                </a:solidFill>
              </a:rPr>
              <a:t>distribution d’horloge</a:t>
            </a:r>
          </a:p>
          <a:p>
            <a:pPr lvl="1">
              <a:lnSpc>
                <a:spcPct val="16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Horloge de </a:t>
            </a:r>
            <a:r>
              <a:rPr lang="fr-FR" sz="2000" kern="0" dirty="0" smtClean="0">
                <a:solidFill>
                  <a:srgbClr val="323232"/>
                </a:solidFill>
              </a:rPr>
              <a:t>référence</a:t>
            </a:r>
          </a:p>
          <a:p>
            <a:pPr lvl="1">
              <a:lnSpc>
                <a:spcPct val="160000"/>
              </a:lnSpc>
            </a:pPr>
            <a:r>
              <a:rPr lang="fr-FR" sz="2000" kern="0" dirty="0" smtClean="0">
                <a:solidFill>
                  <a:srgbClr val="323232"/>
                </a:solidFill>
              </a:rPr>
              <a:t>Basé </a:t>
            </a:r>
            <a:r>
              <a:rPr lang="fr-FR" sz="2000" kern="0" dirty="0" smtClean="0">
                <a:solidFill>
                  <a:srgbClr val="323232"/>
                </a:solidFill>
              </a:rPr>
              <a:t>sur une période de 125 </a:t>
            </a:r>
            <a:r>
              <a:rPr lang="fr-FR" sz="2000" kern="0" dirty="0" smtClean="0">
                <a:solidFill>
                  <a:srgbClr val="323232"/>
                </a:solidFill>
              </a:rPr>
              <a:t>µs</a:t>
            </a:r>
          </a:p>
          <a:p>
            <a:pPr marL="365760" lvl="1" indent="-256032">
              <a:lnSpc>
                <a:spcPct val="16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fr-FR" sz="2800" kern="0" dirty="0" smtClean="0">
                <a:solidFill>
                  <a:srgbClr val="323232"/>
                </a:solidFill>
              </a:rPr>
              <a:t>Basé sur le multiplexage temporel (TDM</a:t>
            </a:r>
            <a:r>
              <a:rPr lang="fr-FR" sz="2800" kern="0" dirty="0" smtClean="0">
                <a:solidFill>
                  <a:srgbClr val="323232"/>
                </a:solidFill>
              </a:rPr>
              <a:t>)</a:t>
            </a:r>
          </a:p>
          <a:p>
            <a:pPr marL="365760" lvl="1" indent="-256032">
              <a:lnSpc>
                <a:spcPct val="16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fr-FR" sz="2800" kern="0" dirty="0" smtClean="0">
                <a:solidFill>
                  <a:srgbClr val="323232"/>
                </a:solidFill>
              </a:rPr>
              <a:t>Principe</a:t>
            </a:r>
          </a:p>
          <a:p>
            <a:pPr marL="603504" lvl="2" indent="-256032">
              <a:lnSpc>
                <a:spcPct val="16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Encapsuler </a:t>
            </a:r>
            <a:r>
              <a:rPr lang="fr-FR" sz="2000" kern="0" dirty="0" smtClean="0">
                <a:solidFill>
                  <a:srgbClr val="323232"/>
                </a:solidFill>
              </a:rPr>
              <a:t>les données dans des blocs (</a:t>
            </a:r>
            <a:r>
              <a:rPr lang="fr-FR" sz="2000" kern="0" dirty="0" smtClean="0">
                <a:solidFill>
                  <a:srgbClr val="323232"/>
                </a:solidFill>
              </a:rPr>
              <a:t>trames)</a:t>
            </a:r>
          </a:p>
          <a:p>
            <a:pPr marL="603504" lvl="2" indent="-256032">
              <a:lnSpc>
                <a:spcPct val="16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Multiplexer </a:t>
            </a:r>
            <a:r>
              <a:rPr lang="fr-FR" sz="2000" kern="0" dirty="0" smtClean="0">
                <a:solidFill>
                  <a:srgbClr val="323232"/>
                </a:solidFill>
              </a:rPr>
              <a:t>ces blocs pour obtenir des blocs de plus en plus gros jusqu'a obtention d’un STM (Module de Transport </a:t>
            </a:r>
            <a:r>
              <a:rPr lang="fr-FR" sz="2000" kern="0" dirty="0" smtClean="0">
                <a:solidFill>
                  <a:srgbClr val="323232"/>
                </a:solidFill>
              </a:rPr>
              <a:t>Synchrone)</a:t>
            </a:r>
          </a:p>
          <a:p>
            <a:pPr marL="603504" lvl="2" indent="-256032">
              <a:lnSpc>
                <a:spcPct val="16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Toujours </a:t>
            </a:r>
            <a:r>
              <a:rPr lang="fr-FR" sz="2000" kern="0" dirty="0" smtClean="0">
                <a:solidFill>
                  <a:srgbClr val="323232"/>
                </a:solidFill>
              </a:rPr>
              <a:t>transmis en 125 µs, donc augmentation du </a:t>
            </a:r>
            <a:r>
              <a:rPr lang="fr-FR" sz="2000" kern="0" dirty="0" smtClean="0">
                <a:solidFill>
                  <a:srgbClr val="323232"/>
                </a:solidFill>
              </a:rPr>
              <a:t>débit</a:t>
            </a:r>
          </a:p>
          <a:p>
            <a:pPr marL="603504" lvl="2" indent="-256032">
              <a:lnSpc>
                <a:spcPct val="16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323232"/>
                </a:solidFill>
              </a:rPr>
              <a:t>Deux </a:t>
            </a:r>
            <a:r>
              <a:rPr lang="fr-FR" sz="2000" kern="0" dirty="0" smtClean="0">
                <a:solidFill>
                  <a:srgbClr val="323232"/>
                </a:solidFill>
              </a:rPr>
              <a:t>niveaux de multiplexage LO et HO</a:t>
            </a:r>
          </a:p>
          <a:p>
            <a:pPr>
              <a:lnSpc>
                <a:spcPct val="160000"/>
              </a:lnSpc>
            </a:pPr>
            <a:endParaRPr lang="fr-FR" sz="2800" kern="0" dirty="0" smtClean="0">
              <a:solidFill>
                <a:srgbClr val="323232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SONET – SDH </a:t>
            </a:r>
            <a:r>
              <a:rPr lang="fr-FR" dirty="0" smtClean="0"/>
              <a:t>généralités</a:t>
            </a:r>
            <a:br>
              <a:rPr lang="fr-FR" dirty="0" smtClean="0"/>
            </a:br>
            <a:r>
              <a:rPr lang="fr-FR" sz="3100" dirty="0" smtClean="0"/>
              <a:t>De PDH à SONET - SDH</a:t>
            </a:r>
            <a:endParaRPr lang="fr-FR" sz="3100" dirty="0"/>
          </a:p>
        </p:txBody>
      </p:sp>
      <p:pic>
        <p:nvPicPr>
          <p:cNvPr id="5" name="Image 16" descr="CFA_inge-2000_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711" y="6408738"/>
            <a:ext cx="3413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7" descr="logoml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4136" y="6392863"/>
            <a:ext cx="10937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Pour SONET OC-n / STS-n (Optical container niveau n pour les signaux optiques, </a:t>
            </a:r>
            <a:r>
              <a:rPr lang="en-US" sz="1400" kern="0" dirty="0" smtClean="0">
                <a:solidFill>
                  <a:srgbClr val="323232"/>
                </a:solidFill>
                <a:cs typeface="Arial" charset="0"/>
              </a:rPr>
              <a:t>synchronous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 transport signal niveau n pour les signaux électriques) 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Pour SDH, niveau organisés hiérarchiquement en STM-n (</a:t>
            </a:r>
            <a:r>
              <a:rPr lang="en-US" sz="1400" kern="0" dirty="0" smtClean="0">
                <a:solidFill>
                  <a:srgbClr val="323232"/>
                </a:solidFill>
                <a:cs typeface="Arial" charset="0"/>
              </a:rPr>
              <a:t>Synchronous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 Transport Module ,niveau n</a:t>
            </a:r>
            <a:r>
              <a:rPr lang="fr-FR" sz="1400" kern="0" dirty="0" smtClean="0">
                <a:solidFill>
                  <a:srgbClr val="323232"/>
                </a:solidFill>
                <a:cs typeface="Arial" charset="0"/>
              </a:rPr>
              <a:t>).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85786" y="3160776"/>
          <a:ext cx="7643836" cy="2819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959"/>
                <a:gridCol w="1910959"/>
                <a:gridCol w="1910959"/>
                <a:gridCol w="1910959"/>
              </a:tblGrid>
              <a:tr h="386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Débit (Mbit/s)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Désignation SONET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STS / OC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Désignation ITU-T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STM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Calibri"/>
                          <a:cs typeface="Times New Roman"/>
                        </a:rPr>
                        <a:t>Médium</a:t>
                      </a:r>
                      <a:endParaRPr lang="fr-F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</a:tr>
              <a:tr h="301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51,84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STS-1 / OC-1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latin typeface="Trebuchet MS"/>
                          <a:ea typeface="Calibri"/>
                          <a:cs typeface="Times New Roman"/>
                        </a:rPr>
                        <a:t>Coaxial</a:t>
                      </a:r>
                      <a:endParaRPr lang="fr-FR" sz="1200" b="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</a:tr>
              <a:tr h="301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rebuchet MS"/>
                          <a:ea typeface="Times New Roman"/>
                          <a:cs typeface="Times New Roman"/>
                        </a:rPr>
                        <a:t>155,52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STS-3 / OC-3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STM-1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</a:tr>
              <a:tr h="301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466,56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rebuchet MS"/>
                          <a:ea typeface="Calibri"/>
                          <a:cs typeface="Times New Roman"/>
                        </a:rPr>
                        <a:t>STS-9 / OC-9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  <a:tr h="301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622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rebuchet MS"/>
                          <a:ea typeface="Calibri"/>
                          <a:cs typeface="Times New Roman"/>
                        </a:rPr>
                        <a:t>STS-12 / OC-12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STM-4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  <a:tr h="301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rebuchet MS"/>
                          <a:ea typeface="Times New Roman"/>
                          <a:cs typeface="Times New Roman"/>
                        </a:rPr>
                        <a:t>1244, 16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STS-24 / OC-24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  <a:tr h="301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rebuchet MS"/>
                          <a:ea typeface="Times New Roman"/>
                          <a:cs typeface="Times New Roman"/>
                        </a:rPr>
                        <a:t>2488,32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rebuchet MS"/>
                          <a:ea typeface="Calibri"/>
                          <a:cs typeface="Times New Roman"/>
                        </a:rPr>
                        <a:t>STS-48 / OC-48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rebuchet MS"/>
                          <a:ea typeface="Calibri"/>
                          <a:cs typeface="Times New Roman"/>
                        </a:rPr>
                        <a:t>STM-16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  <a:tr h="199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4973,54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STS-96 / OC-96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  <a:tr h="18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9953,28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STS-192 / OC-192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STM-64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  <a:tr h="18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rebuchet MS"/>
                          <a:ea typeface="Times New Roman"/>
                          <a:cs typeface="Times New Roman"/>
                        </a:rPr>
                        <a:t>39813,12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STS-768 / OC-768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rebuchet MS"/>
                          <a:ea typeface="Calibri"/>
                          <a:cs typeface="Times New Roman"/>
                        </a:rPr>
                        <a:t>STM-256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32" marR="6443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Fibre optique</a:t>
                      </a:r>
                    </a:p>
                  </a:txBody>
                  <a:tcPr marL="64432" marR="64432" marT="0" marB="0"/>
                </a:tc>
              </a:tr>
            </a:tbl>
          </a:graphicData>
        </a:graphic>
      </p:graphicFrame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SONET – SDH </a:t>
            </a:r>
            <a:r>
              <a:rPr lang="fr-FR" dirty="0" smtClean="0"/>
              <a:t>généralités</a:t>
            </a:r>
            <a:br>
              <a:rPr lang="fr-FR" dirty="0" smtClean="0"/>
            </a:br>
            <a:r>
              <a:rPr lang="fr-FR" sz="3100" dirty="0" smtClean="0"/>
              <a:t>Les débits SDH</a:t>
            </a:r>
            <a:endParaRPr lang="fr-FR" sz="3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sz="2200" kern="0" dirty="0" smtClean="0">
                <a:solidFill>
                  <a:srgbClr val="323232"/>
                </a:solidFill>
              </a:rPr>
              <a:t>Les débits SDH varient de 51,84 Mbits à </a:t>
            </a:r>
            <a:r>
              <a:rPr lang="fr-FR" sz="2200" dirty="0" smtClean="0">
                <a:solidFill>
                  <a:srgbClr val="323232"/>
                </a:solidFill>
                <a:ea typeface="Times New Roman"/>
                <a:cs typeface="Times New Roman"/>
              </a:rPr>
              <a:t>39813,12 </a:t>
            </a:r>
            <a:r>
              <a:rPr lang="fr-FR" sz="2200" kern="0" dirty="0" smtClean="0">
                <a:solidFill>
                  <a:srgbClr val="323232"/>
                </a:solidFill>
              </a:rPr>
              <a:t>Mbits</a:t>
            </a:r>
          </a:p>
          <a:p>
            <a:pPr>
              <a:lnSpc>
                <a:spcPct val="150000"/>
              </a:lnSpc>
            </a:pPr>
            <a:r>
              <a:rPr lang="fr-FR" sz="2200" kern="0" dirty="0" smtClean="0">
                <a:solidFill>
                  <a:srgbClr val="323232"/>
                </a:solidFill>
              </a:rPr>
              <a:t>Possibilité d’obtenir des liaisons à des débits </a:t>
            </a:r>
            <a:r>
              <a:rPr lang="fr-FR" sz="2200" kern="0" dirty="0" smtClean="0">
                <a:solidFill>
                  <a:srgbClr val="323232"/>
                </a:solidFill>
              </a:rPr>
              <a:t>supérieurs </a:t>
            </a:r>
            <a:r>
              <a:rPr lang="fr-FR" sz="2200" kern="0" dirty="0" smtClean="0">
                <a:solidFill>
                  <a:srgbClr val="323232"/>
                </a:solidFill>
              </a:rPr>
              <a:t>grâce à </a:t>
            </a:r>
            <a:r>
              <a:rPr lang="fr-FR" sz="2200" kern="0" dirty="0" smtClean="0">
                <a:solidFill>
                  <a:srgbClr val="323232"/>
                </a:solidFill>
              </a:rPr>
              <a:t>WDM</a:t>
            </a:r>
          </a:p>
          <a:p>
            <a:endParaRPr lang="fr-FR" sz="2800" kern="0" dirty="0" smtClean="0">
              <a:solidFill>
                <a:srgbClr val="323232"/>
              </a:solidFill>
            </a:endParaRPr>
          </a:p>
          <a:p>
            <a:endParaRPr lang="fr-FR" sz="2800" kern="0" dirty="0" smtClean="0">
              <a:solidFill>
                <a:srgbClr val="323232"/>
              </a:solidFill>
            </a:endParaRPr>
          </a:p>
          <a:p>
            <a:endParaRPr lang="fr-FR" sz="2800" kern="0" dirty="0" smtClean="0">
              <a:solidFill>
                <a:srgbClr val="323232"/>
              </a:solidFill>
            </a:endParaRPr>
          </a:p>
          <a:p>
            <a:endParaRPr lang="fr-FR" sz="2800" kern="0" dirty="0" smtClean="0">
              <a:solidFill>
                <a:srgbClr val="323232"/>
              </a:solidFill>
            </a:endParaRPr>
          </a:p>
          <a:p>
            <a:endParaRPr lang="fr-FR" sz="2800" kern="0" dirty="0" smtClean="0">
              <a:solidFill>
                <a:srgbClr val="323232"/>
              </a:solidFill>
            </a:endParaRPr>
          </a:p>
          <a:p>
            <a:endParaRPr lang="fr-FR" sz="2800" kern="0" dirty="0" smtClean="0">
              <a:solidFill>
                <a:srgbClr val="323232"/>
              </a:solidFill>
            </a:endParaRPr>
          </a:p>
          <a:p>
            <a:r>
              <a:rPr lang="fr-FR" sz="2000" kern="0" dirty="0" smtClean="0">
                <a:solidFill>
                  <a:srgbClr val="323232"/>
                </a:solidFill>
              </a:rPr>
              <a:t>Apollo : 80 signaux STM-64 </a:t>
            </a:r>
            <a:r>
              <a:rPr lang="fr-FR" sz="2000" kern="0" dirty="0" smtClean="0">
                <a:solidFill>
                  <a:srgbClr val="323232"/>
                </a:solidFill>
                <a:sym typeface="Wingdings" pitchFamily="2" charset="2"/>
              </a:rPr>
              <a:t> </a:t>
            </a:r>
            <a:r>
              <a:rPr lang="fr-FR" sz="2000" kern="0" dirty="0" smtClean="0">
                <a:solidFill>
                  <a:srgbClr val="323232"/>
                </a:solidFill>
              </a:rPr>
              <a:t>800 </a:t>
            </a:r>
            <a:r>
              <a:rPr lang="fr-FR" sz="2000" kern="0" dirty="0" err="1" smtClean="0">
                <a:solidFill>
                  <a:srgbClr val="323232"/>
                </a:solidFill>
              </a:rPr>
              <a:t>Gbit</a:t>
            </a:r>
            <a:r>
              <a:rPr lang="fr-FR" sz="2000" kern="0" dirty="0" smtClean="0">
                <a:solidFill>
                  <a:srgbClr val="323232"/>
                </a:solidFill>
              </a:rPr>
              <a:t>/s</a:t>
            </a:r>
            <a:endParaRPr lang="fr-FR" sz="2000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SONET – SDH </a:t>
            </a:r>
            <a:r>
              <a:rPr lang="fr-FR" dirty="0" smtClean="0"/>
              <a:t>généralités</a:t>
            </a:r>
            <a:br>
              <a:rPr lang="fr-FR" dirty="0" smtClean="0"/>
            </a:br>
            <a:r>
              <a:rPr lang="fr-FR" sz="3100" dirty="0" smtClean="0"/>
              <a:t>Les débits SDH</a:t>
            </a:r>
            <a:endParaRPr lang="fr-FR" sz="31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000372"/>
            <a:ext cx="621379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fr-FR" sz="3300" kern="0" dirty="0" smtClean="0">
                <a:solidFill>
                  <a:srgbClr val="323232"/>
                </a:solidFill>
              </a:rPr>
              <a:t>Compatible </a:t>
            </a:r>
            <a:r>
              <a:rPr lang="fr-FR" sz="3300" kern="0" dirty="0" smtClean="0">
                <a:solidFill>
                  <a:srgbClr val="323232"/>
                </a:solidFill>
              </a:rPr>
              <a:t>PDH</a:t>
            </a:r>
          </a:p>
          <a:p>
            <a:pPr>
              <a:lnSpc>
                <a:spcPct val="170000"/>
              </a:lnSpc>
            </a:pPr>
            <a:r>
              <a:rPr lang="fr-FR" sz="3300" kern="0" dirty="0" smtClean="0">
                <a:solidFill>
                  <a:srgbClr val="323232"/>
                </a:solidFill>
              </a:rPr>
              <a:t>Ajout / Extraction d’affluents faible débit </a:t>
            </a:r>
            <a:r>
              <a:rPr lang="fr-FR" sz="3300" kern="0" dirty="0" smtClean="0">
                <a:solidFill>
                  <a:srgbClr val="323232"/>
                </a:solidFill>
              </a:rPr>
              <a:t>simplifié</a:t>
            </a:r>
          </a:p>
          <a:p>
            <a:pPr>
              <a:lnSpc>
                <a:spcPct val="170000"/>
              </a:lnSpc>
            </a:pPr>
            <a:r>
              <a:rPr lang="fr-FR" sz="3300" kern="0" dirty="0" smtClean="0">
                <a:solidFill>
                  <a:srgbClr val="323232"/>
                </a:solidFill>
              </a:rPr>
              <a:t>Avantages </a:t>
            </a:r>
            <a:r>
              <a:rPr lang="fr-FR" sz="3300" kern="0" dirty="0" smtClean="0">
                <a:solidFill>
                  <a:srgbClr val="323232"/>
                </a:solidFill>
              </a:rPr>
              <a:t>d’une transmission </a:t>
            </a:r>
            <a:r>
              <a:rPr lang="fr-FR" sz="3300" kern="0" dirty="0" smtClean="0">
                <a:solidFill>
                  <a:srgbClr val="323232"/>
                </a:solidFill>
              </a:rPr>
              <a:t>optique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Grande bande </a:t>
            </a:r>
            <a:r>
              <a:rPr lang="fr-FR" kern="0" dirty="0" smtClean="0">
                <a:solidFill>
                  <a:srgbClr val="323232"/>
                </a:solidFill>
              </a:rPr>
              <a:t>passante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Pas d’interférence inter fibres ou </a:t>
            </a:r>
            <a:r>
              <a:rPr lang="fr-FR" kern="0" dirty="0" smtClean="0">
                <a:solidFill>
                  <a:srgbClr val="323232"/>
                </a:solidFill>
              </a:rPr>
              <a:t>électromagnétiques</a:t>
            </a:r>
          </a:p>
          <a:p>
            <a:pPr>
              <a:lnSpc>
                <a:spcPct val="170000"/>
              </a:lnSpc>
            </a:pPr>
            <a:r>
              <a:rPr lang="en-US" sz="3300" kern="0" dirty="0" smtClean="0">
                <a:solidFill>
                  <a:srgbClr val="323232"/>
                </a:solidFill>
                <a:cs typeface="Arial" charset="0"/>
              </a:rPr>
              <a:t>Mid fiber meet </a:t>
            </a:r>
            <a:r>
              <a:rPr lang="fr-FR" sz="3300" kern="0" dirty="0" smtClean="0">
                <a:solidFill>
                  <a:srgbClr val="323232"/>
                </a:solidFill>
                <a:cs typeface="Arial" charset="0"/>
              </a:rPr>
              <a:t>: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Interface </a:t>
            </a:r>
            <a:r>
              <a:rPr lang="fr-FR" kern="0" dirty="0" smtClean="0">
                <a:solidFill>
                  <a:srgbClr val="323232"/>
                </a:solidFill>
                <a:cs typeface="Arial" charset="0"/>
              </a:rPr>
              <a:t>optique définie pour l’interconnexion  d’équipements de constructeurs différents</a:t>
            </a:r>
            <a:endParaRPr lang="fr-FR" kern="0" dirty="0" smtClean="0">
              <a:solidFill>
                <a:srgbClr val="323232"/>
              </a:solidFill>
            </a:endParaRPr>
          </a:p>
          <a:p>
            <a:pPr>
              <a:lnSpc>
                <a:spcPct val="170000"/>
              </a:lnSpc>
            </a:pPr>
            <a:r>
              <a:rPr lang="fr-FR" sz="3300" kern="0" dirty="0" smtClean="0">
                <a:solidFill>
                  <a:srgbClr val="323232"/>
                </a:solidFill>
              </a:rPr>
              <a:t>Canaux </a:t>
            </a:r>
            <a:r>
              <a:rPr lang="fr-FR" sz="3300" kern="0" dirty="0" smtClean="0">
                <a:solidFill>
                  <a:srgbClr val="323232"/>
                </a:solidFill>
              </a:rPr>
              <a:t>intégrés de gestion de </a:t>
            </a:r>
            <a:r>
              <a:rPr lang="fr-FR" sz="3300" kern="0" dirty="0" smtClean="0">
                <a:solidFill>
                  <a:srgbClr val="323232"/>
                </a:solidFill>
              </a:rPr>
              <a:t>réseau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Exploitation</a:t>
            </a:r>
            <a:r>
              <a:rPr lang="fr-FR" kern="0" dirty="0" smtClean="0">
                <a:solidFill>
                  <a:srgbClr val="323232"/>
                </a:solidFill>
              </a:rPr>
              <a:t>, </a:t>
            </a:r>
            <a:r>
              <a:rPr lang="fr-FR" kern="0" dirty="0" smtClean="0">
                <a:solidFill>
                  <a:srgbClr val="323232"/>
                </a:solidFill>
              </a:rPr>
              <a:t>administration</a:t>
            </a:r>
          </a:p>
          <a:p>
            <a:pPr lvl="1">
              <a:lnSpc>
                <a:spcPct val="170000"/>
              </a:lnSpc>
            </a:pPr>
            <a:r>
              <a:rPr lang="fr-FR" kern="0" dirty="0" smtClean="0">
                <a:solidFill>
                  <a:srgbClr val="323232"/>
                </a:solidFill>
              </a:rPr>
              <a:t>Maintenance</a:t>
            </a:r>
          </a:p>
          <a:p>
            <a:pPr>
              <a:lnSpc>
                <a:spcPct val="170000"/>
              </a:lnSpc>
            </a:pPr>
            <a:r>
              <a:rPr lang="fr-FR" sz="3300" kern="0" dirty="0" smtClean="0">
                <a:solidFill>
                  <a:srgbClr val="323232"/>
                </a:solidFill>
              </a:rPr>
              <a:t>Taux élevé de disponibilité : auto cicatrisant </a:t>
            </a:r>
          </a:p>
          <a:p>
            <a:endParaRPr lang="fr-FR" kern="0" dirty="0" smtClean="0">
              <a:solidFill>
                <a:srgbClr val="323232"/>
              </a:solidFill>
            </a:endParaRPr>
          </a:p>
          <a:p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SONET – SDH </a:t>
            </a:r>
            <a:r>
              <a:rPr lang="fr-FR" dirty="0" smtClean="0"/>
              <a:t>généralités</a:t>
            </a:r>
            <a:br>
              <a:rPr lang="fr-FR" dirty="0" smtClean="0"/>
            </a:br>
            <a:r>
              <a:rPr lang="fr-FR" sz="3100" dirty="0" smtClean="0"/>
              <a:t>Avantages</a:t>
            </a:r>
            <a:endParaRPr lang="fr-FR" sz="3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</TotalTime>
  <Words>1303</Words>
  <Application>Microsoft Office PowerPoint</Application>
  <PresentationFormat>Affichage à l'écran (4:3)</PresentationFormat>
  <Paragraphs>302</Paragraphs>
  <Slides>37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Rotonde</vt:lpstr>
      <vt:lpstr>Diapositive 1</vt:lpstr>
      <vt:lpstr>SONET - SDH</vt:lpstr>
      <vt:lpstr>SONET – SDH généralités</vt:lpstr>
      <vt:lpstr>SONET – SDH généralités De PDH à SONET - SDH</vt:lpstr>
      <vt:lpstr>SONET – SDH généralités De PDH à SONET - SDH</vt:lpstr>
      <vt:lpstr>SONET – SDH généralités De PDH à SONET - SDH</vt:lpstr>
      <vt:lpstr>SONET – SDH généralités Les débits SDH</vt:lpstr>
      <vt:lpstr>SONET – SDH généralités Les débits SDH</vt:lpstr>
      <vt:lpstr>SONET – SDH généralités Avantages</vt:lpstr>
      <vt:lpstr>SDH du conteneur au STM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inférieur</vt:lpstr>
      <vt:lpstr>SDH, du conteneur au STM Multiplexage de niveau supérieur</vt:lpstr>
      <vt:lpstr>SDH, du conteneur au STM Multiplexage de niveau supérieur</vt:lpstr>
      <vt:lpstr>SDH, du conteneur au STM Multiplexage de niveau supérieur</vt:lpstr>
      <vt:lpstr>SDH, du conteneur au STM Multiplexage de niveau supérieur</vt:lpstr>
      <vt:lpstr>Topologies, protection des réseaux SDH</vt:lpstr>
      <vt:lpstr>Topologies, protection des réseaux SDH Topologies et enjeux</vt:lpstr>
      <vt:lpstr>Topologies, protection des réseaux SDH  Topologie en anneau</vt:lpstr>
      <vt:lpstr>Topologies, protection des réseaux SDH  Protection des réseaux SDH</vt:lpstr>
      <vt:lpstr>Diapositive 28</vt:lpstr>
      <vt:lpstr>Diapositive 29</vt:lpstr>
      <vt:lpstr>IP over SONET - SDH</vt:lpstr>
      <vt:lpstr>IP over SONET POS (Packet Over SONET)</vt:lpstr>
      <vt:lpstr>IP over SONET SDH NG</vt:lpstr>
      <vt:lpstr>IP over SONET SDH NG</vt:lpstr>
      <vt:lpstr>IP over SONET SDH NG</vt:lpstr>
      <vt:lpstr>IP over SONET SDH NG</vt:lpstr>
      <vt:lpstr>SONET - SDH</vt:lpstr>
      <vt:lpstr>Bibliographie / Webographie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franz</dc:creator>
  <cp:lastModifiedBy>franz</cp:lastModifiedBy>
  <cp:revision>16</cp:revision>
  <dcterms:created xsi:type="dcterms:W3CDTF">2010-04-05T15:33:50Z</dcterms:created>
  <dcterms:modified xsi:type="dcterms:W3CDTF">2010-04-05T18:32:01Z</dcterms:modified>
</cp:coreProperties>
</file>