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6.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4"/>
    <p:sldMasterId id="2147483750" r:id="rId5"/>
    <p:sldMasterId id="2147483756" r:id="rId6"/>
    <p:sldMasterId id="2147483762" r:id="rId7"/>
    <p:sldMasterId id="2147483774" r:id="rId8"/>
    <p:sldMasterId id="2147483786" r:id="rId9"/>
    <p:sldMasterId id="2147483798" r:id="rId10"/>
  </p:sldMasterIdLst>
  <p:notesMasterIdLst>
    <p:notesMasterId r:id="rId78"/>
  </p:notesMasterIdLst>
  <p:sldIdLst>
    <p:sldId id="602" r:id="rId11"/>
    <p:sldId id="741" r:id="rId12"/>
    <p:sldId id="765" r:id="rId13"/>
    <p:sldId id="766" r:id="rId14"/>
    <p:sldId id="767" r:id="rId15"/>
    <p:sldId id="768" r:id="rId16"/>
    <p:sldId id="759" r:id="rId17"/>
    <p:sldId id="763" r:id="rId18"/>
    <p:sldId id="770" r:id="rId19"/>
    <p:sldId id="676" r:id="rId20"/>
    <p:sldId id="771" r:id="rId21"/>
    <p:sldId id="772" r:id="rId22"/>
    <p:sldId id="773" r:id="rId23"/>
    <p:sldId id="774" r:id="rId24"/>
    <p:sldId id="775" r:id="rId25"/>
    <p:sldId id="769" r:id="rId26"/>
    <p:sldId id="745" r:id="rId27"/>
    <p:sldId id="743" r:id="rId28"/>
    <p:sldId id="744" r:id="rId29"/>
    <p:sldId id="787" r:id="rId30"/>
    <p:sldId id="746" r:id="rId31"/>
    <p:sldId id="755" r:id="rId32"/>
    <p:sldId id="756" r:id="rId33"/>
    <p:sldId id="757" r:id="rId34"/>
    <p:sldId id="795" r:id="rId35"/>
    <p:sldId id="796" r:id="rId36"/>
    <p:sldId id="797" r:id="rId37"/>
    <p:sldId id="798" r:id="rId38"/>
    <p:sldId id="799" r:id="rId39"/>
    <p:sldId id="800" r:id="rId40"/>
    <p:sldId id="816" r:id="rId41"/>
    <p:sldId id="801" r:id="rId42"/>
    <p:sldId id="802" r:id="rId43"/>
    <p:sldId id="803" r:id="rId44"/>
    <p:sldId id="804" r:id="rId45"/>
    <p:sldId id="805" r:id="rId46"/>
    <p:sldId id="806" r:id="rId47"/>
    <p:sldId id="808" r:id="rId48"/>
    <p:sldId id="809" r:id="rId49"/>
    <p:sldId id="811" r:id="rId50"/>
    <p:sldId id="817" r:id="rId51"/>
    <p:sldId id="813" r:id="rId52"/>
    <p:sldId id="814" r:id="rId53"/>
    <p:sldId id="815" r:id="rId54"/>
    <p:sldId id="819" r:id="rId55"/>
    <p:sldId id="820" r:id="rId56"/>
    <p:sldId id="821" r:id="rId57"/>
    <p:sldId id="822" r:id="rId58"/>
    <p:sldId id="823" r:id="rId59"/>
    <p:sldId id="824" r:id="rId60"/>
    <p:sldId id="825" r:id="rId61"/>
    <p:sldId id="667" r:id="rId62"/>
    <p:sldId id="730" r:id="rId63"/>
    <p:sldId id="818" r:id="rId64"/>
    <p:sldId id="828" r:id="rId65"/>
    <p:sldId id="829" r:id="rId66"/>
    <p:sldId id="783" r:id="rId67"/>
    <p:sldId id="784" r:id="rId68"/>
    <p:sldId id="733" r:id="rId69"/>
    <p:sldId id="734" r:id="rId70"/>
    <p:sldId id="748" r:id="rId71"/>
    <p:sldId id="740" r:id="rId72"/>
    <p:sldId id="758" r:id="rId73"/>
    <p:sldId id="702" r:id="rId74"/>
    <p:sldId id="728" r:id="rId75"/>
    <p:sldId id="826" r:id="rId76"/>
    <p:sldId id="827"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98" autoAdjust="0"/>
    <p:restoredTop sz="88345" autoAdjust="0"/>
  </p:normalViewPr>
  <p:slideViewPr>
    <p:cSldViewPr showGuides="1">
      <p:cViewPr>
        <p:scale>
          <a:sx n="66" d="100"/>
          <a:sy n="66" d="100"/>
        </p:scale>
        <p:origin x="2504" y="6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63" Type="http://schemas.openxmlformats.org/officeDocument/2006/relationships/slide" Target="slides/slide53.xml"/><Relationship Id="rId64" Type="http://schemas.openxmlformats.org/officeDocument/2006/relationships/slide" Target="slides/slide54.xml"/><Relationship Id="rId65" Type="http://schemas.openxmlformats.org/officeDocument/2006/relationships/slide" Target="slides/slide55.xml"/><Relationship Id="rId66" Type="http://schemas.openxmlformats.org/officeDocument/2006/relationships/slide" Target="slides/slide56.xml"/><Relationship Id="rId67" Type="http://schemas.openxmlformats.org/officeDocument/2006/relationships/slide" Target="slides/slide57.xml"/><Relationship Id="rId68" Type="http://schemas.openxmlformats.org/officeDocument/2006/relationships/slide" Target="slides/slide58.xml"/><Relationship Id="rId69" Type="http://schemas.openxmlformats.org/officeDocument/2006/relationships/slide" Target="slides/slide59.xml"/><Relationship Id="rId50" Type="http://schemas.openxmlformats.org/officeDocument/2006/relationships/slide" Target="slides/slide40.xml"/><Relationship Id="rId51" Type="http://schemas.openxmlformats.org/officeDocument/2006/relationships/slide" Target="slides/slide41.xml"/><Relationship Id="rId52" Type="http://schemas.openxmlformats.org/officeDocument/2006/relationships/slide" Target="slides/slide42.xml"/><Relationship Id="rId53" Type="http://schemas.openxmlformats.org/officeDocument/2006/relationships/slide" Target="slides/slide43.xml"/><Relationship Id="rId54" Type="http://schemas.openxmlformats.org/officeDocument/2006/relationships/slide" Target="slides/slide44.xml"/><Relationship Id="rId55" Type="http://schemas.openxmlformats.org/officeDocument/2006/relationships/slide" Target="slides/slide45.xml"/><Relationship Id="rId56" Type="http://schemas.openxmlformats.org/officeDocument/2006/relationships/slide" Target="slides/slide46.xml"/><Relationship Id="rId57" Type="http://schemas.openxmlformats.org/officeDocument/2006/relationships/slide" Target="slides/slide47.xml"/><Relationship Id="rId58" Type="http://schemas.openxmlformats.org/officeDocument/2006/relationships/slide" Target="slides/slide48.xml"/><Relationship Id="rId59" Type="http://schemas.openxmlformats.org/officeDocument/2006/relationships/slide" Target="slides/slide49.xml"/><Relationship Id="rId40" Type="http://schemas.openxmlformats.org/officeDocument/2006/relationships/slide" Target="slides/slide30.xml"/><Relationship Id="rId41" Type="http://schemas.openxmlformats.org/officeDocument/2006/relationships/slide" Target="slides/slide31.xml"/><Relationship Id="rId42" Type="http://schemas.openxmlformats.org/officeDocument/2006/relationships/slide" Target="slides/slide32.xml"/><Relationship Id="rId43" Type="http://schemas.openxmlformats.org/officeDocument/2006/relationships/slide" Target="slides/slide33.xml"/><Relationship Id="rId44" Type="http://schemas.openxmlformats.org/officeDocument/2006/relationships/slide" Target="slides/slide34.xml"/><Relationship Id="rId45" Type="http://schemas.openxmlformats.org/officeDocument/2006/relationships/slide" Target="slides/slide35.xml"/><Relationship Id="rId46" Type="http://schemas.openxmlformats.org/officeDocument/2006/relationships/slide" Target="slides/slide36.xml"/><Relationship Id="rId47" Type="http://schemas.openxmlformats.org/officeDocument/2006/relationships/slide" Target="slides/slide37.xml"/><Relationship Id="rId48" Type="http://schemas.openxmlformats.org/officeDocument/2006/relationships/slide" Target="slides/slide38.xml"/><Relationship Id="rId49" Type="http://schemas.openxmlformats.org/officeDocument/2006/relationships/slide" Target="slides/slide39.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9" Type="http://schemas.openxmlformats.org/officeDocument/2006/relationships/slideMaster" Target="slideMasters/slideMaster6.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80" Type="http://schemas.openxmlformats.org/officeDocument/2006/relationships/viewProps" Target="viewProps.xml"/><Relationship Id="rId81" Type="http://schemas.openxmlformats.org/officeDocument/2006/relationships/theme" Target="theme/theme1.xml"/><Relationship Id="rId82" Type="http://schemas.openxmlformats.org/officeDocument/2006/relationships/tableStyles" Target="tableStyles.xml"/><Relationship Id="rId70" Type="http://schemas.openxmlformats.org/officeDocument/2006/relationships/slide" Target="slides/slide60.xml"/><Relationship Id="rId71" Type="http://schemas.openxmlformats.org/officeDocument/2006/relationships/slide" Target="slides/slide61.xml"/><Relationship Id="rId72" Type="http://schemas.openxmlformats.org/officeDocument/2006/relationships/slide" Target="slides/slide62.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73" Type="http://schemas.openxmlformats.org/officeDocument/2006/relationships/slide" Target="slides/slide63.xml"/><Relationship Id="rId74" Type="http://schemas.openxmlformats.org/officeDocument/2006/relationships/slide" Target="slides/slide64.xml"/><Relationship Id="rId75" Type="http://schemas.openxmlformats.org/officeDocument/2006/relationships/slide" Target="slides/slide65.xml"/><Relationship Id="rId76" Type="http://schemas.openxmlformats.org/officeDocument/2006/relationships/slide" Target="slides/slide66.xml"/><Relationship Id="rId77" Type="http://schemas.openxmlformats.org/officeDocument/2006/relationships/slide" Target="slides/slide67.xml"/><Relationship Id="rId78" Type="http://schemas.openxmlformats.org/officeDocument/2006/relationships/notesMaster" Target="notesMasters/notesMaster1.xml"/><Relationship Id="rId79" Type="http://schemas.openxmlformats.org/officeDocument/2006/relationships/presProps" Target="presProps.xml"/><Relationship Id="rId60" Type="http://schemas.openxmlformats.org/officeDocument/2006/relationships/slide" Target="slides/slide50.xml"/><Relationship Id="rId61" Type="http://schemas.openxmlformats.org/officeDocument/2006/relationships/slide" Target="slides/slide51.xml"/><Relationship Id="rId62" Type="http://schemas.openxmlformats.org/officeDocument/2006/relationships/slide" Target="slides/slide52.xml"/><Relationship Id="rId10" Type="http://schemas.openxmlformats.org/officeDocument/2006/relationships/slideMaster" Target="slideMasters/slideMaster7.xml"/><Relationship Id="rId11" Type="http://schemas.openxmlformats.org/officeDocument/2006/relationships/slide" Target="slides/slide1.xml"/><Relationship Id="rId12"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BF77A4-95C4-49A7-B18D-D234C078783D}" type="datetimeFigureOut">
              <a:rPr lang="en-US" smtClean="0"/>
              <a:pPr/>
              <a:t>11/1/16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F40DFA-B482-4AD0-A536-856EB395CEAD}" type="slidenum">
              <a:rPr lang="en-US" smtClean="0"/>
              <a:pPr/>
              <a:t>‹#›</a:t>
            </a:fld>
            <a:endParaRPr lang="en-US"/>
          </a:p>
        </p:txBody>
      </p:sp>
    </p:spTree>
    <p:extLst>
      <p:ext uri="{BB962C8B-B14F-4D97-AF65-F5344CB8AC3E}">
        <p14:creationId xmlns:p14="http://schemas.microsoft.com/office/powerpoint/2010/main" val="2836308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credit.casrai.org/" TargetMode="External"/><Relationship Id="rId4" Type="http://schemas.openxmlformats.org/officeDocument/2006/relationships/hyperlink" Target="http://doi.org/10.5334/jors.be" TargetMode="External"/><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journals.aps.org/prl/abstract/10.1103/PhysRevLett.116.061102" TargetMode="External"/><Relationship Id="rId4" Type="http://schemas.openxmlformats.org/officeDocument/2006/relationships/hyperlink" Target="https://losc.ligo.org/s/events/GW150914/GW150914_tutorial.ipynb" TargetMode="External"/><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7F40DFA-B482-4AD0-A536-856EB395CEAD}" type="slidenum">
              <a:rPr lang="en-US" smtClean="0"/>
              <a:pPr/>
              <a:t>1</a:t>
            </a:fld>
            <a:endParaRPr lang="en-US"/>
          </a:p>
        </p:txBody>
      </p:sp>
    </p:spTree>
    <p:extLst>
      <p:ext uri="{BB962C8B-B14F-4D97-AF65-F5344CB8AC3E}">
        <p14:creationId xmlns:p14="http://schemas.microsoft.com/office/powerpoint/2010/main" val="1555977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7FEFBEB-91B9-E04F-966A-A38D6C5B02B6}" type="slidenum">
              <a:rPr lang="en-GB">
                <a:solidFill>
                  <a:prstClr val="black"/>
                </a:solidFill>
                <a:latin typeface="Calibri"/>
              </a:rPr>
              <a:pPr/>
              <a:t>11</a:t>
            </a:fld>
            <a:endParaRPr lang="en-GB">
              <a:solidFill>
                <a:prstClr val="black"/>
              </a:solidFill>
              <a:latin typeface="Calibri"/>
            </a:endParaRPr>
          </a:p>
        </p:txBody>
      </p:sp>
      <p:sp>
        <p:nvSpPr>
          <p:cNvPr id="634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A455D6CC-47E4-034B-9645-4905DC05006C}" type="slidenum">
              <a:rPr lang="en-GB" sz="1200">
                <a:solidFill>
                  <a:prstClr val="black"/>
                </a:solidFill>
                <a:latin typeface="Arial" pitchFamily="-102" charset="0"/>
                <a:ea typeface="Batang" pitchFamily="18" charset="-127"/>
                <a:cs typeface="Batang" pitchFamily="18" charset="-127"/>
              </a:rPr>
              <a:pPr algn="r"/>
              <a:t>11</a:t>
            </a:fld>
            <a:endParaRPr lang="en-GB" sz="1200">
              <a:solidFill>
                <a:prstClr val="black"/>
              </a:solidFill>
              <a:latin typeface="Arial" pitchFamily="-102" charset="0"/>
              <a:ea typeface="Batang" pitchFamily="18" charset="-127"/>
              <a:cs typeface="Batang" pitchFamily="18" charset="-127"/>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p:txBody>
          <a:bodyPr/>
          <a:lstStyle/>
          <a:p>
            <a:r>
              <a:rPr lang="en-GB" dirty="0" smtClean="0"/>
              <a:t>AMGEN</a:t>
            </a:r>
            <a:r>
              <a:rPr lang="en-GB" baseline="0" dirty="0" smtClean="0"/>
              <a:t> study tried to recreate landmark papers from preclinical oncology studies.</a:t>
            </a:r>
          </a:p>
          <a:p>
            <a:r>
              <a:rPr lang="en-GB" baseline="0" dirty="0" smtClean="0"/>
              <a:t>Important because clinical trials rely on these studies, and clinical trials are expensive!</a:t>
            </a:r>
            <a:endParaRPr lang="en-GB" dirty="0" smtClean="0"/>
          </a:p>
          <a:p>
            <a:endParaRPr lang="en-GB" dirty="0"/>
          </a:p>
        </p:txBody>
      </p:sp>
    </p:spTree>
    <p:extLst>
      <p:ext uri="{BB962C8B-B14F-4D97-AF65-F5344CB8AC3E}">
        <p14:creationId xmlns:p14="http://schemas.microsoft.com/office/powerpoint/2010/main" val="1080086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7FEFBEB-91B9-E04F-966A-A38D6C5B02B6}" type="slidenum">
              <a:rPr lang="en-GB">
                <a:solidFill>
                  <a:prstClr val="black"/>
                </a:solidFill>
                <a:latin typeface="Calibri"/>
              </a:rPr>
              <a:pPr/>
              <a:t>12</a:t>
            </a:fld>
            <a:endParaRPr lang="en-GB">
              <a:solidFill>
                <a:prstClr val="black"/>
              </a:solidFill>
              <a:latin typeface="Calibri"/>
            </a:endParaRPr>
          </a:p>
        </p:txBody>
      </p:sp>
      <p:sp>
        <p:nvSpPr>
          <p:cNvPr id="634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A455D6CC-47E4-034B-9645-4905DC05006C}" type="slidenum">
              <a:rPr lang="en-GB" sz="1200">
                <a:solidFill>
                  <a:prstClr val="black"/>
                </a:solidFill>
                <a:latin typeface="Arial" pitchFamily="-102" charset="0"/>
                <a:ea typeface="Batang" pitchFamily="18" charset="-127"/>
                <a:cs typeface="Batang" pitchFamily="18" charset="-127"/>
              </a:rPr>
              <a:pPr algn="r"/>
              <a:t>12</a:t>
            </a:fld>
            <a:endParaRPr lang="en-GB" sz="1200">
              <a:solidFill>
                <a:prstClr val="black"/>
              </a:solidFill>
              <a:latin typeface="Arial" pitchFamily="-102" charset="0"/>
              <a:ea typeface="Batang" pitchFamily="18" charset="-127"/>
              <a:cs typeface="Batang" pitchFamily="18" charset="-127"/>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p:txBody>
          <a:bodyPr/>
          <a:lstStyle/>
          <a:p>
            <a:r>
              <a:rPr lang="en-GB" dirty="0" smtClean="0"/>
              <a:t>Science could</a:t>
            </a:r>
            <a:r>
              <a:rPr lang="en-GB" baseline="0" dirty="0" smtClean="0"/>
              <a:t> be better at providing data and code</a:t>
            </a:r>
            <a:endParaRPr lang="en-GB" dirty="0" smtClean="0"/>
          </a:p>
          <a:p>
            <a:endParaRPr lang="en-GB" dirty="0"/>
          </a:p>
        </p:txBody>
      </p:sp>
    </p:spTree>
    <p:extLst>
      <p:ext uri="{BB962C8B-B14F-4D97-AF65-F5344CB8AC3E}">
        <p14:creationId xmlns:p14="http://schemas.microsoft.com/office/powerpoint/2010/main" val="1448018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7FEFBEB-91B9-E04F-966A-A38D6C5B02B6}" type="slidenum">
              <a:rPr lang="en-GB">
                <a:solidFill>
                  <a:prstClr val="black"/>
                </a:solidFill>
                <a:latin typeface="Calibri"/>
              </a:rPr>
              <a:pPr/>
              <a:t>13</a:t>
            </a:fld>
            <a:endParaRPr lang="en-GB">
              <a:solidFill>
                <a:prstClr val="black"/>
              </a:solidFill>
              <a:latin typeface="Calibri"/>
            </a:endParaRPr>
          </a:p>
        </p:txBody>
      </p:sp>
      <p:sp>
        <p:nvSpPr>
          <p:cNvPr id="634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A455D6CC-47E4-034B-9645-4905DC05006C}" type="slidenum">
              <a:rPr lang="en-GB" sz="1200">
                <a:solidFill>
                  <a:prstClr val="black"/>
                </a:solidFill>
                <a:latin typeface="Arial" pitchFamily="-102" charset="0"/>
                <a:ea typeface="Batang" pitchFamily="18" charset="-127"/>
                <a:cs typeface="Batang" pitchFamily="18" charset="-127"/>
              </a:rPr>
              <a:pPr algn="r"/>
              <a:t>13</a:t>
            </a:fld>
            <a:endParaRPr lang="en-GB" sz="1200">
              <a:solidFill>
                <a:prstClr val="black"/>
              </a:solidFill>
              <a:latin typeface="Arial" pitchFamily="-102" charset="0"/>
              <a:ea typeface="Batang" pitchFamily="18" charset="-127"/>
              <a:cs typeface="Batang" pitchFamily="18" charset="-127"/>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p:txBody>
          <a:bodyPr/>
          <a:lstStyle/>
          <a:p>
            <a:r>
              <a:rPr lang="en-GB" dirty="0" smtClean="0"/>
              <a:t>The</a:t>
            </a:r>
            <a:r>
              <a:rPr lang="en-GB" baseline="0" dirty="0" smtClean="0"/>
              <a:t> sector is gaining attention from the mainstream.</a:t>
            </a:r>
            <a:endParaRPr lang="en-GB" dirty="0" smtClean="0"/>
          </a:p>
          <a:p>
            <a:endParaRPr lang="en-GB" dirty="0"/>
          </a:p>
        </p:txBody>
      </p:sp>
    </p:spTree>
    <p:extLst>
      <p:ext uri="{BB962C8B-B14F-4D97-AF65-F5344CB8AC3E}">
        <p14:creationId xmlns:p14="http://schemas.microsoft.com/office/powerpoint/2010/main" val="1933901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7FEFBEB-91B9-E04F-966A-A38D6C5B02B6}" type="slidenum">
              <a:rPr lang="en-GB">
                <a:solidFill>
                  <a:prstClr val="black"/>
                </a:solidFill>
                <a:latin typeface="Calibri"/>
              </a:rPr>
              <a:pPr/>
              <a:t>14</a:t>
            </a:fld>
            <a:endParaRPr lang="en-GB">
              <a:solidFill>
                <a:prstClr val="black"/>
              </a:solidFill>
              <a:latin typeface="Calibri"/>
            </a:endParaRPr>
          </a:p>
        </p:txBody>
      </p:sp>
      <p:sp>
        <p:nvSpPr>
          <p:cNvPr id="634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A455D6CC-47E4-034B-9645-4905DC05006C}" type="slidenum">
              <a:rPr lang="en-GB" sz="1200">
                <a:solidFill>
                  <a:prstClr val="black"/>
                </a:solidFill>
                <a:latin typeface="Arial" pitchFamily="-102" charset="0"/>
                <a:ea typeface="Batang" pitchFamily="18" charset="-127"/>
                <a:cs typeface="Batang" pitchFamily="18" charset="-127"/>
              </a:rPr>
              <a:pPr algn="r"/>
              <a:t>14</a:t>
            </a:fld>
            <a:endParaRPr lang="en-GB" sz="1200">
              <a:solidFill>
                <a:prstClr val="black"/>
              </a:solidFill>
              <a:latin typeface="Arial" pitchFamily="-102" charset="0"/>
              <a:ea typeface="Batang" pitchFamily="18" charset="-127"/>
              <a:cs typeface="Batang" pitchFamily="18" charset="-127"/>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p:txBody>
          <a:bodyPr>
            <a:normAutofit fontScale="77500" lnSpcReduction="20000"/>
          </a:bodyPr>
          <a:lstStyle/>
          <a:p>
            <a:r>
              <a:rPr lang="en-GB" dirty="0" smtClean="0"/>
              <a:t>You need code for transparency.</a:t>
            </a:r>
          </a:p>
          <a:p>
            <a:endParaRPr lang="en-GB" dirty="0" smtClean="0"/>
          </a:p>
          <a:p>
            <a:r>
              <a:rPr lang="en-GB" dirty="0" smtClean="0"/>
              <a:t>http://</a:t>
            </a:r>
            <a:r>
              <a:rPr lang="en-GB" dirty="0" err="1" smtClean="0"/>
              <a:t>cacm.acm.org</a:t>
            </a:r>
            <a:r>
              <a:rPr lang="en-GB" dirty="0" smtClean="0"/>
              <a:t>/magazines/2015/12/194636-when-data-is-not-enough/</a:t>
            </a:r>
            <a:r>
              <a:rPr lang="en-GB" dirty="0" err="1" smtClean="0"/>
              <a:t>fulltext</a:t>
            </a:r>
            <a:endParaRPr lang="en-GB" dirty="0" smtClean="0"/>
          </a:p>
          <a:p>
            <a:endParaRPr lang="en-GB" dirty="0" smtClean="0"/>
          </a:p>
          <a:p>
            <a:r>
              <a:rPr lang="en-GB" dirty="0" smtClean="0"/>
              <a:t>http://</a:t>
            </a:r>
            <a:r>
              <a:rPr lang="en-GB" dirty="0" err="1" smtClean="0"/>
              <a:t>www.bmj.com</a:t>
            </a:r>
            <a:r>
              <a:rPr lang="en-GB" dirty="0" smtClean="0"/>
              <a:t>/content/351/bmj.h4596/rr-55</a:t>
            </a:r>
          </a:p>
          <a:p>
            <a:endParaRPr lang="en-GB" dirty="0" smtClean="0"/>
          </a:p>
          <a:p>
            <a:r>
              <a:rPr lang="en-GB" dirty="0" smtClean="0"/>
              <a:t>“This raises an important issue that is often neglected in discussions on transparency in science: the need for analytic code to be shared, as well as underlying data. While </a:t>
            </a:r>
            <a:r>
              <a:rPr lang="en-GB" dirty="0" err="1" smtClean="0"/>
              <a:t>pseudonymised</a:t>
            </a:r>
            <a:r>
              <a:rPr lang="en-GB" dirty="0" smtClean="0"/>
              <a:t> individual patient data often poses a </a:t>
            </a:r>
            <a:r>
              <a:rPr lang="en-GB" dirty="0" err="1" smtClean="0"/>
              <a:t>reidentification</a:t>
            </a:r>
            <a:r>
              <a:rPr lang="en-GB" dirty="0" smtClean="0"/>
              <a:t> risk, this is rarely the case with the analysis programs written in </a:t>
            </a:r>
            <a:r>
              <a:rPr lang="en-GB" dirty="0" err="1" smtClean="0"/>
              <a:t>Stata</a:t>
            </a:r>
            <a:r>
              <a:rPr lang="en-GB" dirty="0" smtClean="0"/>
              <a:t>, R, or other packages to analyse that data (excepting, at worst, some individual manual commands to correct errors in individual patients' data).</a:t>
            </a:r>
          </a:p>
          <a:p>
            <a:endParaRPr lang="en-GB" dirty="0" smtClean="0"/>
          </a:p>
          <a:p>
            <a:r>
              <a:rPr lang="en-GB" dirty="0" smtClean="0"/>
              <a:t>Sharing such code can be hugely informative for those wishing to understand in detail the analytic choices made. It also facilitates sensitivity analyses, to interrogate the impact of large numbers of specific individual analytic choices (which can often be discretionary) on the overall result. To take this very concrete example: were Freemantle et al to share their code for this paper, then those who have access to the same underlying data through their own licenses could review the impact of the original team’s analytic choices very rapidly.</a:t>
            </a:r>
          </a:p>
          <a:p>
            <a:endParaRPr lang="en-GB" dirty="0" smtClean="0"/>
          </a:p>
          <a:p>
            <a:r>
              <a:rPr lang="en-GB" dirty="0" smtClean="0"/>
              <a:t>This is not a criticism or challenge aimed at Freemantle et al specifically. It would be excellent if they could share their code for this paper: but it would be even more useful if the BMJ could change its policy to require that all such analytic code is published, as an appendix, as a matter of routine, alongside every quantitative paper.</a:t>
            </a:r>
          </a:p>
          <a:p>
            <a:endParaRPr lang="en-GB" dirty="0" smtClean="0"/>
          </a:p>
          <a:p>
            <a:r>
              <a:rPr lang="en-GB" dirty="0" smtClean="0"/>
              <a:t>Such a policy would do much more than simply enhance transparency and reproducibility. It would also create common access to a rapidly growing archive of analytic code, with clear and immediate clinical relevance, from which many researchers could learn new programming techniques and shortcuts, and from which whole routines could be re-used. This is particularly salient given the considerable amount of avoidable and laborious duplication of effort around data preparation in electronic health records research. Sharing code would therefore allow each publication to contribute even more to advancing science, and so help accelerate the discovery of important signals in patient data.</a:t>
            </a:r>
          </a:p>
          <a:p>
            <a:endParaRPr lang="en-GB" dirty="0" smtClean="0"/>
          </a:p>
          <a:p>
            <a:r>
              <a:rPr lang="en-GB" dirty="0" smtClean="0"/>
              <a:t>It would also, unlike opening hospitals to routine activity, and implementing full clinical and non-clinical staffing at weekends, cost nothing.”</a:t>
            </a:r>
            <a:endParaRPr lang="en-GB" dirty="0"/>
          </a:p>
        </p:txBody>
      </p:sp>
    </p:spTree>
    <p:extLst>
      <p:ext uri="{BB962C8B-B14F-4D97-AF65-F5344CB8AC3E}">
        <p14:creationId xmlns:p14="http://schemas.microsoft.com/office/powerpoint/2010/main" val="1564365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7FEFBEB-91B9-E04F-966A-A38D6C5B02B6}" type="slidenum">
              <a:rPr lang="en-GB">
                <a:solidFill>
                  <a:prstClr val="black"/>
                </a:solidFill>
                <a:latin typeface="Calibri"/>
              </a:rPr>
              <a:pPr/>
              <a:t>15</a:t>
            </a:fld>
            <a:endParaRPr lang="en-GB">
              <a:solidFill>
                <a:prstClr val="black"/>
              </a:solidFill>
              <a:latin typeface="Calibri"/>
            </a:endParaRPr>
          </a:p>
        </p:txBody>
      </p:sp>
      <p:sp>
        <p:nvSpPr>
          <p:cNvPr id="634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A455D6CC-47E4-034B-9645-4905DC05006C}" type="slidenum">
              <a:rPr lang="en-GB" sz="1200">
                <a:solidFill>
                  <a:prstClr val="black"/>
                </a:solidFill>
                <a:latin typeface="Arial" pitchFamily="-102" charset="0"/>
                <a:ea typeface="Batang" pitchFamily="18" charset="-127"/>
                <a:cs typeface="Batang" pitchFamily="18" charset="-127"/>
              </a:rPr>
              <a:pPr algn="r"/>
              <a:t>15</a:t>
            </a:fld>
            <a:endParaRPr lang="en-GB" sz="1200">
              <a:solidFill>
                <a:prstClr val="black"/>
              </a:solidFill>
              <a:latin typeface="Arial" pitchFamily="-102" charset="0"/>
              <a:ea typeface="Batang" pitchFamily="18" charset="-127"/>
              <a:cs typeface="Batang" pitchFamily="18" charset="-127"/>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NC	Paper excluded due to results not being backed by code.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HW	Paper excluded due to replication requiring special hardware.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EX	Paper excluded due to overlapping author lists.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err="1" smtClean="0"/>
              <a:t>EMno</a:t>
            </a:r>
            <a:r>
              <a:rPr lang="en-GB" dirty="0" smtClean="0"/>
              <a:t>	Author responds that the code cannot be provided.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EMØ	Author does not respond to email request within 2 months.</a:t>
            </a:r>
          </a:p>
          <a:p>
            <a:r>
              <a:rPr lang="en-GB" dirty="0" smtClean="0"/>
              <a:t>Article	Code is found from link in the article itself.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Web	Code is found from a web search.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err="1" smtClean="0"/>
              <a:t>EMyes</a:t>
            </a:r>
            <a:r>
              <a:rPr lang="en-GB" dirty="0" smtClean="0"/>
              <a:t>	Code is provided by author after email request.	</a:t>
            </a:r>
          </a:p>
          <a:p>
            <a:r>
              <a:rPr lang="en-GB" dirty="0" smtClean="0"/>
              <a:t>OK≤30	We succeed in building the system in ≤30 minutes.</a:t>
            </a:r>
          </a:p>
          <a:p>
            <a:r>
              <a:rPr lang="en-GB" dirty="0" smtClean="0"/>
              <a:t>OK&gt;30	We succeed in building the system in &gt;30 minutes.</a:t>
            </a:r>
          </a:p>
          <a:p>
            <a:r>
              <a:rPr lang="en-GB" dirty="0" smtClean="0"/>
              <a:t>OK&gt;Author	We fail to build, but the author says the code builds with reasonable effort.</a:t>
            </a:r>
          </a:p>
          <a:p>
            <a:r>
              <a:rPr lang="en-GB" dirty="0" smtClean="0"/>
              <a:t>Fails	We fail to build, and the author doesn't respond to survey or says code may have problems building.</a:t>
            </a:r>
          </a:p>
        </p:txBody>
      </p:sp>
    </p:spTree>
    <p:extLst>
      <p:ext uri="{BB962C8B-B14F-4D97-AF65-F5344CB8AC3E}">
        <p14:creationId xmlns:p14="http://schemas.microsoft.com/office/powerpoint/2010/main" val="669096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AF3933-7615-034E-8430-4762F36AECEF}" type="slidenum">
              <a:rPr lang="en-US" smtClean="0"/>
              <a:t>16</a:t>
            </a:fld>
            <a:endParaRPr lang="en-US"/>
          </a:p>
        </p:txBody>
      </p:sp>
    </p:spTree>
    <p:extLst>
      <p:ext uri="{BB962C8B-B14F-4D97-AF65-F5344CB8AC3E}">
        <p14:creationId xmlns:p14="http://schemas.microsoft.com/office/powerpoint/2010/main" val="964033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AF3933-7615-034E-8430-4762F36AECEF}" type="slidenum">
              <a:rPr lang="en-US" smtClean="0"/>
              <a:t>17</a:t>
            </a:fld>
            <a:endParaRPr lang="en-US"/>
          </a:p>
        </p:txBody>
      </p:sp>
    </p:spTree>
    <p:extLst>
      <p:ext uri="{BB962C8B-B14F-4D97-AF65-F5344CB8AC3E}">
        <p14:creationId xmlns:p14="http://schemas.microsoft.com/office/powerpoint/2010/main" val="191173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AF3933-7615-034E-8430-4762F36AECEF}" type="slidenum">
              <a:rPr lang="en-US" smtClean="0"/>
              <a:t>18</a:t>
            </a:fld>
            <a:endParaRPr lang="en-US"/>
          </a:p>
        </p:txBody>
      </p:sp>
    </p:spTree>
    <p:extLst>
      <p:ext uri="{BB962C8B-B14F-4D97-AF65-F5344CB8AC3E}">
        <p14:creationId xmlns:p14="http://schemas.microsoft.com/office/powerpoint/2010/main" val="191173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AF3933-7615-034E-8430-4762F36AECEF}" type="slidenum">
              <a:rPr lang="en-US" smtClean="0"/>
              <a:t>19</a:t>
            </a:fld>
            <a:endParaRPr lang="en-US"/>
          </a:p>
        </p:txBody>
      </p:sp>
    </p:spTree>
    <p:extLst>
      <p:ext uri="{BB962C8B-B14F-4D97-AF65-F5344CB8AC3E}">
        <p14:creationId xmlns:p14="http://schemas.microsoft.com/office/powerpoint/2010/main" val="191173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the last four years, the Institute has worked</a:t>
            </a:r>
            <a:r>
              <a:rPr lang="en-US" baseline="0" dirty="0" smtClean="0"/>
              <a:t> together with researchers to benefit the work they are undertaking. We believe that by improving the way researcher use and develop software, we can enable new avenues of research. For example:</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By</a:t>
            </a:r>
            <a:r>
              <a:rPr lang="en-US" baseline="0" dirty="0" smtClean="0"/>
              <a:t> creating testable code for </a:t>
            </a:r>
            <a:r>
              <a:rPr lang="en-US" baseline="0" dirty="0" err="1" smtClean="0"/>
              <a:t>modellling</a:t>
            </a:r>
            <a:r>
              <a:rPr lang="en-US" baseline="0" dirty="0" smtClean="0"/>
              <a:t> the interaction between viruses and anti-viral drugs in water, we are helping to combat the next epidemics.</a:t>
            </a:r>
            <a:br>
              <a:rPr lang="en-US" baseline="0" dirty="0" smtClean="0"/>
            </a:br>
            <a:r>
              <a:rPr lang="en-US" baseline="0" dirty="0" smtClean="0"/>
              <a:t>By putting code under version control, and porting it from Windows to Linux, the entire UK biomass yield can be </a:t>
            </a:r>
            <a:r>
              <a:rPr lang="en-US" baseline="0" dirty="0" err="1" smtClean="0"/>
              <a:t>modelled</a:t>
            </a:r>
            <a:r>
              <a:rPr lang="en-US" baseline="0" dirty="0" smtClean="0"/>
              <a:t> on HPC systems in hours, pointing to the future of UK biofuels research [Additionally, researchers can be sure of what models they’ve run]. </a:t>
            </a:r>
          </a:p>
          <a:p>
            <a:r>
              <a:rPr lang="en-US" baseline="0" dirty="0" smtClean="0"/>
              <a:t>By refactoring and </a:t>
            </a:r>
            <a:r>
              <a:rPr lang="en-US" baseline="0" dirty="0" err="1" smtClean="0"/>
              <a:t>optimising</a:t>
            </a:r>
            <a:r>
              <a:rPr lang="en-US" baseline="0" dirty="0" smtClean="0"/>
              <a:t> the </a:t>
            </a:r>
            <a:r>
              <a:rPr lang="en-US" baseline="0" dirty="0" err="1" smtClean="0"/>
              <a:t>SynthSys</a:t>
            </a:r>
            <a:r>
              <a:rPr lang="en-US" baseline="0" dirty="0" smtClean="0"/>
              <a:t> code, we were able to allow researchers to explore new levels of detail in circadian rhythms of plants and animals without fear of the software crashing, enabling the study of plants like Arabidopsis and how biological clocks adjust their activity.</a:t>
            </a:r>
          </a:p>
          <a:p>
            <a:endParaRPr lang="en-US" baseline="0" dirty="0" smtClean="0"/>
          </a:p>
          <a:p>
            <a:r>
              <a:rPr lang="en-US" baseline="0" dirty="0" smtClean="0"/>
              <a:t>Developing their own software, or interfacing with other peoples software.</a:t>
            </a:r>
          </a:p>
          <a:p>
            <a:r>
              <a:rPr lang="en-US" baseline="0" dirty="0" smtClean="0"/>
              <a:t>92% use software, 56% develop their own software.</a:t>
            </a:r>
          </a:p>
        </p:txBody>
      </p:sp>
      <p:sp>
        <p:nvSpPr>
          <p:cNvPr id="4" name="Slide Number Placeholder 3"/>
          <p:cNvSpPr>
            <a:spLocks noGrp="1"/>
          </p:cNvSpPr>
          <p:nvPr>
            <p:ph type="sldNum" sz="quarter" idx="10"/>
          </p:nvPr>
        </p:nvSpPr>
        <p:spPr/>
        <p:txBody>
          <a:bodyPr/>
          <a:lstStyle/>
          <a:p>
            <a:fld id="{D9AF3933-7615-034E-8430-4762F36AECEF}" type="slidenum">
              <a:rPr lang="en-US" smtClean="0"/>
              <a:t>20</a:t>
            </a:fld>
            <a:endParaRPr lang="en-US"/>
          </a:p>
        </p:txBody>
      </p:sp>
    </p:spTree>
    <p:extLst>
      <p:ext uri="{BB962C8B-B14F-4D97-AF65-F5344CB8AC3E}">
        <p14:creationId xmlns:p14="http://schemas.microsoft.com/office/powerpoint/2010/main" val="1611080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D9AF3933-7615-034E-8430-4762F36AECEF}"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3755459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AF3933-7615-034E-8430-4762F36AECEF}"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191173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000" dirty="0" smtClean="0"/>
              <a:t>The Software</a:t>
            </a:r>
            <a:r>
              <a:rPr lang="en-US" sz="2000" baseline="0" dirty="0" smtClean="0"/>
              <a:t> Sustainability Institute can help with: s</a:t>
            </a:r>
            <a:r>
              <a:rPr lang="en-US" sz="2000" dirty="0" smtClean="0"/>
              <a:t>oftware reviews and refactoring, collaborations to develop your project, guidance and best practice </a:t>
            </a:r>
            <a:br>
              <a:rPr lang="en-US" sz="2000" dirty="0" smtClean="0"/>
            </a:br>
            <a:r>
              <a:rPr lang="en-US" sz="2000" dirty="0" smtClean="0"/>
              <a:t>on software development, project management, community building, publicity and more…</a:t>
            </a:r>
            <a:endParaRPr lang="en-US" sz="16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Drawing on pool of specialists to drive the continued improvement and impact of research software developed by and for researchers</a:t>
            </a:r>
          </a:p>
          <a:p>
            <a:pPr lvl="1"/>
            <a:endParaRPr lang="en-US" dirty="0" smtClean="0"/>
          </a:p>
          <a:p>
            <a:pPr lvl="1"/>
            <a:r>
              <a:rPr lang="en-US" dirty="0" smtClean="0"/>
              <a:t>Providing services for research </a:t>
            </a:r>
            <a:br>
              <a:rPr lang="en-US" dirty="0" smtClean="0"/>
            </a:br>
            <a:r>
              <a:rPr lang="en-US" dirty="0" smtClean="0"/>
              <a:t>software users and developers</a:t>
            </a:r>
          </a:p>
          <a:p>
            <a:pPr lvl="1"/>
            <a:endParaRPr lang="en-US" dirty="0" smtClean="0"/>
          </a:p>
          <a:p>
            <a:pPr lvl="1"/>
            <a:r>
              <a:rPr lang="en-US" dirty="0" smtClean="0"/>
              <a:t>Developing research community </a:t>
            </a:r>
            <a:br>
              <a:rPr lang="en-US" dirty="0" smtClean="0"/>
            </a:br>
            <a:r>
              <a:rPr lang="en-US" dirty="0" smtClean="0"/>
              <a:t>interactions and capacity</a:t>
            </a:r>
          </a:p>
          <a:p>
            <a:pPr lvl="1"/>
            <a:endParaRPr lang="en-US" dirty="0" smtClean="0"/>
          </a:p>
          <a:p>
            <a:pPr lvl="1"/>
            <a:r>
              <a:rPr lang="en-US" dirty="0" smtClean="0"/>
              <a:t>Promoting research software </a:t>
            </a:r>
            <a:br>
              <a:rPr lang="en-US" dirty="0" smtClean="0"/>
            </a:br>
            <a:r>
              <a:rPr lang="en-US" dirty="0" smtClean="0"/>
              <a:t>best practice and capability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9603DA7-8FBF-0B45-B889-AD4D5D79B31F}"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509082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9AF3933-7615-034E-8430-4762F36AECEF}"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1761265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9AF3933-7615-034E-8430-4762F36AECEF}"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1761265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9AF3933-7615-034E-8430-4762F36AECEF}"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484801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57B781D3-0070-DE48-B3BE-8F9CA839E76D}"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75415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57B781D3-0070-DE48-B3BE-8F9CA839E76D}"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895902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57B781D3-0070-DE48-B3BE-8F9CA839E76D}"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1941783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57B781D3-0070-DE48-B3BE-8F9CA839E76D}"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9075138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9AF3933-7615-034E-8430-4762F36AECEF}"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75674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related study 100% of respondents to survey from Europe said they used research software, 2.5 % No effect, 7.5% Possible but difficult, 90% impossible – this survey has more inherent bias because of the way it was conducted.</a:t>
            </a:r>
            <a:endParaRPr lang="en-US" dirty="0" smtClean="0"/>
          </a:p>
          <a:p>
            <a:endParaRPr lang="en-US" dirty="0" smtClean="0"/>
          </a:p>
          <a:p>
            <a:r>
              <a:rPr lang="en-US" dirty="0" smtClean="0"/>
              <a:t>Euro survey responses – Develop own software (90%), no</a:t>
            </a:r>
            <a:r>
              <a:rPr lang="en-US" baseline="0" dirty="0" smtClean="0"/>
              <a:t> formal training (57.5%)</a:t>
            </a:r>
            <a:endParaRPr lang="en-US" dirty="0" smtClean="0"/>
          </a:p>
          <a:p>
            <a:r>
              <a:rPr lang="en-US" dirty="0" smtClean="0"/>
              <a:t>No training = 15%</a:t>
            </a:r>
          </a:p>
          <a:p>
            <a:r>
              <a:rPr lang="en-US" dirty="0" smtClean="0"/>
              <a:t>Formal + Self-Taught/Formal = 42.5%</a:t>
            </a:r>
          </a:p>
          <a:p>
            <a:r>
              <a:rPr lang="en-US" dirty="0" smtClean="0"/>
              <a:t>Self-taught only = 42.5%</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9AF3933-7615-034E-8430-4762F36AECEF}"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7984109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42 Guides</a:t>
            </a:r>
          </a:p>
          <a:p>
            <a:r>
              <a:rPr lang="en-US" dirty="0" smtClean="0"/>
              <a:t>33 Top Tips – many provided by community</a:t>
            </a:r>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082129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9AF3933-7615-034E-8430-4762F36AECEF}"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8485947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9AF3933-7615-034E-8430-4762F36AECEF}"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8879713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9AF3933-7615-034E-8430-4762F36AECEF}"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102917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Citation is the traditional mechanism</a:t>
            </a:r>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47</a:t>
            </a:fld>
            <a:endParaRPr lang="en-US"/>
          </a:p>
        </p:txBody>
      </p:sp>
    </p:spTree>
    <p:extLst>
      <p:ext uri="{BB962C8B-B14F-4D97-AF65-F5344CB8AC3E}">
        <p14:creationId xmlns:p14="http://schemas.microsoft.com/office/powerpoint/2010/main" val="18582396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Citation is the traditional mechanism</a:t>
            </a:r>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48</a:t>
            </a:fld>
            <a:endParaRPr lang="en-US"/>
          </a:p>
        </p:txBody>
      </p:sp>
    </p:spTree>
    <p:extLst>
      <p:ext uri="{BB962C8B-B14F-4D97-AF65-F5344CB8AC3E}">
        <p14:creationId xmlns:p14="http://schemas.microsoft.com/office/powerpoint/2010/main" val="8576348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Victoria </a:t>
            </a:r>
            <a:r>
              <a:rPr lang="en-US" dirty="0" err="1" smtClean="0"/>
              <a:t>Stodden</a:t>
            </a:r>
            <a:r>
              <a:rPr lang="en-US" dirty="0" smtClean="0"/>
              <a:t> has done a lot of work looking at the barriers to sharing</a:t>
            </a:r>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49</a:t>
            </a:fld>
            <a:endParaRPr lang="en-US"/>
          </a:p>
        </p:txBody>
      </p:sp>
    </p:spTree>
    <p:extLst>
      <p:ext uri="{BB962C8B-B14F-4D97-AF65-F5344CB8AC3E}">
        <p14:creationId xmlns:p14="http://schemas.microsoft.com/office/powerpoint/2010/main" val="545702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7FEFBEB-91B9-E04F-966A-A38D6C5B02B6}" type="slidenum">
              <a:rPr lang="en-GB">
                <a:solidFill>
                  <a:prstClr val="black"/>
                </a:solidFill>
                <a:latin typeface="Calibri"/>
              </a:rPr>
              <a:pPr/>
              <a:t>52</a:t>
            </a:fld>
            <a:endParaRPr lang="en-GB">
              <a:solidFill>
                <a:prstClr val="black"/>
              </a:solidFill>
              <a:latin typeface="Calibri"/>
            </a:endParaRPr>
          </a:p>
        </p:txBody>
      </p:sp>
      <p:sp>
        <p:nvSpPr>
          <p:cNvPr id="634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A455D6CC-47E4-034B-9645-4905DC05006C}" type="slidenum">
              <a:rPr lang="en-GB" sz="1200">
                <a:solidFill>
                  <a:prstClr val="black"/>
                </a:solidFill>
                <a:latin typeface="Arial" pitchFamily="-102" charset="0"/>
                <a:ea typeface="Batang" pitchFamily="18" charset="-127"/>
                <a:cs typeface="Batang" pitchFamily="18" charset="-127"/>
              </a:rPr>
              <a:pPr algn="r"/>
              <a:t>52</a:t>
            </a:fld>
            <a:endParaRPr lang="en-GB" sz="1200">
              <a:solidFill>
                <a:prstClr val="black"/>
              </a:solidFill>
              <a:latin typeface="Arial" pitchFamily="-102" charset="0"/>
              <a:ea typeface="Batang" pitchFamily="18" charset="-127"/>
              <a:cs typeface="Batang" pitchFamily="18" charset="-127"/>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p:txBody>
          <a:bodyPr/>
          <a:lstStyle/>
          <a:p>
            <a:r>
              <a:rPr lang="en-GB" dirty="0" smtClean="0"/>
              <a:t>It</a:t>
            </a:r>
            <a:r>
              <a:rPr lang="en-GB" baseline="0" dirty="0" smtClean="0"/>
              <a:t> costs nothing and gives you a tangible benefit</a:t>
            </a:r>
            <a:endParaRPr lang="en-GB" dirty="0"/>
          </a:p>
        </p:txBody>
      </p:sp>
    </p:spTree>
    <p:extLst>
      <p:ext uri="{BB962C8B-B14F-4D97-AF65-F5344CB8AC3E}">
        <p14:creationId xmlns:p14="http://schemas.microsoft.com/office/powerpoint/2010/main" val="8841023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Roles </a:t>
            </a:r>
          </a:p>
          <a:p>
            <a:pPr lvl="2"/>
            <a:r>
              <a:rPr lang="en-US" dirty="0" smtClean="0"/>
              <a:t>Project Credit </a:t>
            </a:r>
            <a:r>
              <a:rPr lang="en-US" dirty="0" smtClean="0">
                <a:hlinkClick r:id="rId3"/>
              </a:rPr>
              <a:t>http://credit.casrai.org/</a:t>
            </a:r>
            <a:endParaRPr lang="en-US" dirty="0" smtClean="0"/>
          </a:p>
          <a:p>
            <a:pPr lvl="2"/>
            <a:r>
              <a:rPr lang="en-US" dirty="0" smtClean="0"/>
              <a:t>Transitive Credit </a:t>
            </a:r>
            <a:r>
              <a:rPr lang="en-US" dirty="0" smtClean="0">
                <a:hlinkClick r:id="rId4"/>
              </a:rPr>
              <a:t>http://doi.org/10.5334/jors.be</a:t>
            </a:r>
            <a:r>
              <a:rPr lang="en-US" dirty="0" smtClean="0"/>
              <a:t> </a:t>
            </a:r>
          </a:p>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53</a:t>
            </a:fld>
            <a:endParaRPr lang="en-US"/>
          </a:p>
        </p:txBody>
      </p:sp>
    </p:spTree>
    <p:extLst>
      <p:ext uri="{BB962C8B-B14F-4D97-AF65-F5344CB8AC3E}">
        <p14:creationId xmlns:p14="http://schemas.microsoft.com/office/powerpoint/2010/main" val="17409026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a:t>
            </a:r>
            <a:r>
              <a:rPr lang="en-US" dirty="0" err="1" smtClean="0"/>
              <a:t>metajournal</a:t>
            </a:r>
            <a:r>
              <a:rPr lang="en-US" dirty="0" smtClean="0"/>
              <a:t> which encourages the publication of information that encourages the reuse of software.</a:t>
            </a:r>
          </a:p>
          <a:p>
            <a:r>
              <a:rPr lang="en-US" dirty="0" smtClean="0"/>
              <a:t>A way of using the current tools and practices to make software better</a:t>
            </a:r>
            <a:r>
              <a:rPr lang="en-US" baseline="0" dirty="0" smtClean="0"/>
              <a:t> </a:t>
            </a:r>
            <a:r>
              <a:rPr lang="en-US" baseline="0" dirty="0" err="1" smtClean="0"/>
              <a:t>recognised</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54</a:t>
            </a:fld>
            <a:endParaRPr lang="en-US"/>
          </a:p>
        </p:txBody>
      </p:sp>
    </p:spTree>
    <p:extLst>
      <p:ext uri="{BB962C8B-B14F-4D97-AF65-F5344CB8AC3E}">
        <p14:creationId xmlns:p14="http://schemas.microsoft.com/office/powerpoint/2010/main" val="1440676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What is more, the UK invests a huge amount into research which relies on software – nearly a third of all research funding. This is a lower bound, as many grants will not have directly mentioned software. </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9AF3933-7615-034E-8430-4762F36AECEF}"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3353117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LIGO Paper:</a:t>
            </a:r>
          </a:p>
          <a:p>
            <a:pPr lvl="1"/>
            <a:r>
              <a:rPr lang="en-US" dirty="0" smtClean="0">
                <a:hlinkClick r:id="rId3"/>
              </a:rPr>
              <a:t>http://journals.aps.org/prl/abstract/10.1103/PhysRevLett.116.061102</a:t>
            </a:r>
            <a:endParaRPr lang="en-US" dirty="0" smtClean="0"/>
          </a:p>
          <a:p>
            <a:r>
              <a:rPr lang="en-US" dirty="0" smtClean="0"/>
              <a:t>LIGO Notebook:</a:t>
            </a:r>
          </a:p>
          <a:p>
            <a:pPr lvl="1"/>
            <a:r>
              <a:rPr lang="en-US" dirty="0" smtClean="0">
                <a:hlinkClick r:id="rId4"/>
              </a:rPr>
              <a:t>https://losc.ligo.org/s/events/GW150914/GW150914_tutorial.ipynb</a:t>
            </a:r>
            <a:endParaRPr lang="en-US" dirty="0" smtClean="0"/>
          </a:p>
          <a:p>
            <a:pPr lvl="1"/>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58</a:t>
            </a:fld>
            <a:endParaRPr lang="en-US"/>
          </a:p>
        </p:txBody>
      </p:sp>
    </p:spTree>
    <p:extLst>
      <p:ext uri="{BB962C8B-B14F-4D97-AF65-F5344CB8AC3E}">
        <p14:creationId xmlns:p14="http://schemas.microsoft.com/office/powerpoint/2010/main" val="10247073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BLAST paper 3</a:t>
            </a:r>
            <a:r>
              <a:rPr lang="en-US" sz="1200" baseline="30000" dirty="0" smtClean="0"/>
              <a:t>rd</a:t>
            </a:r>
            <a:r>
              <a:rPr lang="en-US" sz="1200" dirty="0" smtClean="0"/>
              <a:t> most cited of all time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Mac OS X port came about because developer wanted to run analyses during his commute, supported by Apple</a:t>
            </a:r>
          </a:p>
          <a:p>
            <a:endParaRPr lang="en-US" dirty="0"/>
          </a:p>
        </p:txBody>
      </p:sp>
      <p:sp>
        <p:nvSpPr>
          <p:cNvPr id="4" name="Slide Number Placeholder 3"/>
          <p:cNvSpPr>
            <a:spLocks noGrp="1"/>
          </p:cNvSpPr>
          <p:nvPr>
            <p:ph type="sldNum" sz="quarter" idx="10"/>
          </p:nvPr>
        </p:nvSpPr>
        <p:spPr/>
        <p:txBody>
          <a:bodyPr/>
          <a:lstStyle/>
          <a:p>
            <a:fld id="{C6E539C5-BDB1-C24B-AB80-6CCD31491749}" type="slidenum">
              <a:rPr lang="en-US" smtClean="0"/>
              <a:pPr/>
              <a:t>61</a:t>
            </a:fld>
            <a:endParaRPr lang="en-US"/>
          </a:p>
        </p:txBody>
      </p:sp>
    </p:spTree>
    <p:extLst>
      <p:ext uri="{BB962C8B-B14F-4D97-AF65-F5344CB8AC3E}">
        <p14:creationId xmlns:p14="http://schemas.microsoft.com/office/powerpoint/2010/main" val="5128045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Slide courtesy of Nancy Wilkins</a:t>
            </a:r>
            <a:r>
              <a:rPr lang="en-US" baseline="0" dirty="0" smtClean="0"/>
              <a:t> </a:t>
            </a:r>
            <a:r>
              <a:rPr lang="en-US" baseline="0" dirty="0" err="1" smtClean="0"/>
              <a:t>Diehr</a:t>
            </a:r>
            <a:endParaRPr lang="en-US" baseline="0" dirty="0" smtClean="0"/>
          </a:p>
          <a:p>
            <a:endParaRPr lang="en-US" baseline="0" dirty="0" smtClean="0"/>
          </a:p>
          <a:p>
            <a:r>
              <a:rPr lang="en-US" baseline="0" dirty="0" smtClean="0"/>
              <a:t>“</a:t>
            </a:r>
            <a:r>
              <a:rPr lang="en-US" baseline="0" dirty="0" err="1" smtClean="0"/>
              <a:t>Arman</a:t>
            </a:r>
            <a:r>
              <a:rPr lang="en-US" baseline="0" dirty="0" smtClean="0"/>
              <a:t> Bilge, a 10th grader at Lexington High School in Massachusetts, was a newbie to </a:t>
            </a:r>
            <a:r>
              <a:rPr lang="en-US" baseline="0" dirty="0" err="1" smtClean="0"/>
              <a:t>phylogenetics</a:t>
            </a:r>
            <a:r>
              <a:rPr lang="en-US" baseline="0" dirty="0" smtClean="0"/>
              <a:t> when a science teacher there organized an after-school phylogenetic tree club. In the club, Bilge learned how to use a variety of software applications, including one well known to systematic biologists called BEAST.</a:t>
            </a:r>
          </a:p>
          <a:p>
            <a:endParaRPr lang="en-US" baseline="0" dirty="0" smtClean="0"/>
          </a:p>
          <a:p>
            <a:r>
              <a:rPr lang="en-US" baseline="0" dirty="0" smtClean="0"/>
              <a:t>That led Bilge to create a map and timeline that identified when the Human Immunodeficiency Virus (HIV) arrived in the Americas, and where and when it spread across North and South America.</a:t>
            </a:r>
          </a:p>
          <a:p>
            <a:endParaRPr lang="en-US" baseline="0" dirty="0" smtClean="0"/>
          </a:p>
          <a:p>
            <a:r>
              <a:rPr lang="en-US" baseline="0" dirty="0" smtClean="0"/>
              <a:t>“The BEAST is a beast,” Bilge said in a telephone interview from Lexington. He managed to tame it enough to create a detailed phylogenetic tree based on similarities and differences in the 3,000 nucleotide subunits of a gene for an envelope protein among 700 known HIV-1 strains.</a:t>
            </a:r>
          </a:p>
          <a:p>
            <a:endParaRPr lang="en-US" baseline="0" dirty="0" smtClean="0"/>
          </a:p>
          <a:p>
            <a:r>
              <a:rPr lang="en-US" baseline="0" dirty="0" smtClean="0"/>
              <a:t>“You ask the BEAST program to guess at a most likely family tree for all of them and the software scores each possible tree with a likelihood function,” Bilge said. “The number of possible phylogenetic trees for HIV-1 exceeds the number of protons in the universe, and only one of them is correct, so this is a big calculation.”</a:t>
            </a:r>
          </a:p>
          <a:p>
            <a:endParaRPr lang="en-US" baseline="0" dirty="0" smtClean="0"/>
          </a:p>
          <a:p>
            <a:r>
              <a:rPr lang="en-US" baseline="0" dirty="0" smtClean="0"/>
              <a:t>Bilge first tried to run the analysis on his home computer. “I ran it for three weeks, but I didn’t reach the accepted way of knowing that you came to the end,” he said. Bilge said his parameters and settings were impossible for any computer to analyze, but he learned from the experience. “I started multiple simultaneous runs on CIPRES and the geographic component of my project is the result of the concatenation of these analyses,” he said.</a:t>
            </a:r>
          </a:p>
          <a:p>
            <a:endParaRPr lang="en-US" baseline="0" dirty="0" smtClean="0"/>
          </a:p>
          <a:p>
            <a:r>
              <a:rPr lang="en-US" baseline="0" dirty="0" smtClean="0"/>
              <a:t>The phylogenetic tree Bilge published for his science fair project was the one that BEAST said was the most optimal, and Bilge said his conclusions supported the previously published results of HIV experts: “A single introduction of the virus in Haiti in the mid-1900s resulted in its dispersion across the American continent.”</a:t>
            </a:r>
          </a:p>
          <a:p>
            <a:endParaRPr lang="en-US" baseline="0" dirty="0" smtClean="0"/>
          </a:p>
          <a:p>
            <a:r>
              <a:rPr lang="en-US" baseline="0" dirty="0" smtClean="0"/>
              <a:t>While Bilge may not have been satisfied with his residual statistical uncertainty, the judges at the 2012 Massachusetts Science and Engineering Fair were – they awarded him first place in the biology category.”</a:t>
            </a:r>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62</a:t>
            </a:fld>
            <a:endParaRPr lang="en-US"/>
          </a:p>
        </p:txBody>
      </p:sp>
    </p:spTree>
    <p:extLst>
      <p:ext uri="{BB962C8B-B14F-4D97-AF65-F5344CB8AC3E}">
        <p14:creationId xmlns:p14="http://schemas.microsoft.com/office/powerpoint/2010/main" val="5945390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AF3933-7615-034E-8430-4762F36AECEF}" type="slidenum">
              <a:rPr lang="en-US" smtClean="0">
                <a:solidFill>
                  <a:prstClr val="black"/>
                </a:solidFill>
                <a:latin typeface="Calibri"/>
              </a:rPr>
              <a:pPr/>
              <a:t>63</a:t>
            </a:fld>
            <a:endParaRPr lang="en-US">
              <a:solidFill>
                <a:prstClr val="black"/>
              </a:solidFill>
              <a:latin typeface="Calibri"/>
            </a:endParaRPr>
          </a:p>
        </p:txBody>
      </p:sp>
    </p:spTree>
    <p:extLst>
      <p:ext uri="{BB962C8B-B14F-4D97-AF65-F5344CB8AC3E}">
        <p14:creationId xmlns:p14="http://schemas.microsoft.com/office/powerpoint/2010/main" val="1911731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solidFill>
                  <a:prstClr val="black"/>
                </a:solidFill>
                <a:latin typeface="Calibri"/>
              </a:rPr>
              <a:pPr/>
              <a:t>64</a:t>
            </a:fld>
            <a:endParaRPr lang="en-US">
              <a:solidFill>
                <a:prstClr val="black"/>
              </a:solidFill>
              <a:latin typeface="Calibri"/>
            </a:endParaRPr>
          </a:p>
        </p:txBody>
      </p:sp>
    </p:spTree>
    <p:extLst>
      <p:ext uri="{BB962C8B-B14F-4D97-AF65-F5344CB8AC3E}">
        <p14:creationId xmlns:p14="http://schemas.microsoft.com/office/powerpoint/2010/main" val="2949941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training 46%</a:t>
            </a:r>
          </a:p>
          <a:p>
            <a:r>
              <a:rPr lang="en-US" dirty="0" smtClean="0"/>
              <a:t>Self-taught + formal = 54%</a:t>
            </a:r>
          </a:p>
          <a:p>
            <a:r>
              <a:rPr lang="en-US" dirty="0" smtClean="0"/>
              <a:t>Self-taught only = 25%</a:t>
            </a:r>
          </a:p>
          <a:p>
            <a:endParaRPr lang="en-US" dirty="0" smtClean="0"/>
          </a:p>
          <a:p>
            <a:r>
              <a:rPr lang="en-US" dirty="0" smtClean="0"/>
              <a:t>Euro survey responses – Develop own software (90%), no</a:t>
            </a:r>
            <a:r>
              <a:rPr lang="en-US" baseline="0" dirty="0" smtClean="0"/>
              <a:t> formal training (57.5%)</a:t>
            </a:r>
            <a:endParaRPr lang="en-US" dirty="0" smtClean="0"/>
          </a:p>
          <a:p>
            <a:r>
              <a:rPr lang="en-US" dirty="0" smtClean="0"/>
              <a:t>No training = 15%</a:t>
            </a:r>
          </a:p>
          <a:p>
            <a:r>
              <a:rPr lang="en-US" dirty="0" smtClean="0"/>
              <a:t>Formal + Self-Taught/Formal = 42.5%</a:t>
            </a:r>
          </a:p>
          <a:p>
            <a:r>
              <a:rPr lang="en-US" dirty="0" smtClean="0"/>
              <a:t>Self-taught only = 42.5%</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9AF3933-7615-034E-8430-4762F36AECEF}"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1609698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AF3933-7615-034E-8430-4762F36AECEF}" type="slidenum">
              <a:rPr lang="en-US" smtClean="0"/>
              <a:t>6</a:t>
            </a:fld>
            <a:endParaRPr lang="en-US"/>
          </a:p>
        </p:txBody>
      </p:sp>
    </p:spTree>
    <p:extLst>
      <p:ext uri="{BB962C8B-B14F-4D97-AF65-F5344CB8AC3E}">
        <p14:creationId xmlns:p14="http://schemas.microsoft.com/office/powerpoint/2010/main" val="1197712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Processor generation – systems share Top 500.</a:t>
            </a:r>
            <a:endParaRPr lang="en-US" dirty="0"/>
          </a:p>
        </p:txBody>
      </p:sp>
      <p:sp>
        <p:nvSpPr>
          <p:cNvPr id="4" name="Slide Number Placeholder 3"/>
          <p:cNvSpPr>
            <a:spLocks noGrp="1"/>
          </p:cNvSpPr>
          <p:nvPr>
            <p:ph type="sldNum" sz="quarter" idx="10"/>
          </p:nvPr>
        </p:nvSpPr>
        <p:spPr/>
        <p:txBody>
          <a:bodyPr/>
          <a:lstStyle/>
          <a:p>
            <a:fld id="{C6E539C5-BDB1-C24B-AB80-6CCD31491749}" type="slidenum">
              <a:rPr lang="en-US" smtClean="0"/>
              <a:pPr/>
              <a:t>7</a:t>
            </a:fld>
            <a:endParaRPr lang="en-US"/>
          </a:p>
        </p:txBody>
      </p:sp>
    </p:spTree>
    <p:extLst>
      <p:ext uri="{BB962C8B-B14F-4D97-AF65-F5344CB8AC3E}">
        <p14:creationId xmlns:p14="http://schemas.microsoft.com/office/powerpoint/2010/main" val="1173300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AF3933-7615-034E-8430-4762F36AECEF}" type="slidenum">
              <a:rPr lang="en-US" smtClean="0"/>
              <a:t>9</a:t>
            </a:fld>
            <a:endParaRPr lang="en-US"/>
          </a:p>
        </p:txBody>
      </p:sp>
    </p:spTree>
    <p:extLst>
      <p:ext uri="{BB962C8B-B14F-4D97-AF65-F5344CB8AC3E}">
        <p14:creationId xmlns:p14="http://schemas.microsoft.com/office/powerpoint/2010/main" val="679083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7FEFBEB-91B9-E04F-966A-A38D6C5B02B6}" type="slidenum">
              <a:rPr lang="en-GB">
                <a:solidFill>
                  <a:prstClr val="black"/>
                </a:solidFill>
                <a:latin typeface="Calibri"/>
              </a:rPr>
              <a:pPr/>
              <a:t>10</a:t>
            </a:fld>
            <a:endParaRPr lang="en-GB">
              <a:solidFill>
                <a:prstClr val="black"/>
              </a:solidFill>
              <a:latin typeface="Calibri"/>
            </a:endParaRPr>
          </a:p>
        </p:txBody>
      </p:sp>
      <p:sp>
        <p:nvSpPr>
          <p:cNvPr id="634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A455D6CC-47E4-034B-9645-4905DC05006C}" type="slidenum">
              <a:rPr lang="en-GB" sz="1200">
                <a:solidFill>
                  <a:prstClr val="black"/>
                </a:solidFill>
                <a:latin typeface="Arial" pitchFamily="-102" charset="0"/>
                <a:ea typeface="Batang" pitchFamily="18" charset="-127"/>
                <a:cs typeface="Batang" pitchFamily="18" charset="-127"/>
              </a:rPr>
              <a:pPr algn="r"/>
              <a:t>10</a:t>
            </a:fld>
            <a:endParaRPr lang="en-GB" sz="1200">
              <a:solidFill>
                <a:prstClr val="black"/>
              </a:solidFill>
              <a:latin typeface="Arial" pitchFamily="-102" charset="0"/>
              <a:ea typeface="Batang" pitchFamily="18" charset="-127"/>
              <a:cs typeface="Batang" pitchFamily="18" charset="-127"/>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p:txBody>
          <a:bodyPr>
            <a:normAutofit fontScale="92500"/>
          </a:bodyPr>
          <a:lstStyle/>
          <a:p>
            <a:r>
              <a:rPr lang="en-GB" dirty="0" smtClean="0"/>
              <a:t>One of the conclusions</a:t>
            </a:r>
            <a:r>
              <a:rPr lang="en-GB" baseline="0" dirty="0" smtClean="0"/>
              <a:t> of a report published last year suggested a large migration of Eurasians back into Africa. However it turned out that this was due to an error in the bioinformatics pipeline wrongly discarding data.</a:t>
            </a:r>
          </a:p>
          <a:p>
            <a:endParaRPr lang="en-GB" baseline="0" dirty="0" smtClean="0"/>
          </a:p>
          <a:p>
            <a:r>
              <a:rPr lang="en-GB" baseline="0" dirty="0" smtClean="0"/>
              <a:t>In this case, this is a case of good science – the methodology was published, the data was available (http://</a:t>
            </a:r>
            <a:r>
              <a:rPr lang="en-GB" baseline="0" dirty="0" err="1" smtClean="0"/>
              <a:t>africangenome.org</a:t>
            </a:r>
            <a:r>
              <a:rPr lang="en-GB" baseline="0" dirty="0" smtClean="0"/>
              <a:t>/</a:t>
            </a:r>
            <a:r>
              <a:rPr lang="en-GB" baseline="0" dirty="0" err="1" smtClean="0"/>
              <a:t>index.php</a:t>
            </a:r>
            <a:r>
              <a:rPr lang="en-GB" baseline="0" dirty="0" smtClean="0"/>
              <a:t>/</a:t>
            </a:r>
            <a:r>
              <a:rPr lang="en-GB" baseline="0" dirty="0" err="1" smtClean="0"/>
              <a:t>African_genome_ftp</a:t>
            </a:r>
            <a:r>
              <a:rPr lang="en-GB" baseline="0" dirty="0" smtClean="0"/>
              <a:t> though not licensed) and the authors issued an erratum when the mistake was found.</a:t>
            </a:r>
            <a:endParaRPr lang="en-GB" dirty="0" smtClean="0"/>
          </a:p>
          <a:p>
            <a:endParaRPr lang="en-GB" dirty="0" smtClean="0"/>
          </a:p>
          <a:p>
            <a:endParaRPr lang="en-GB" dirty="0" smtClean="0"/>
          </a:p>
          <a:p>
            <a:r>
              <a:rPr lang="en-GB" dirty="0" smtClean="0"/>
              <a:t>The results presented in the Report “Ancient Ethiopian genome reveals extensive Eurasian admixture throughout the African continent“ were affected by a bioinformatics error. A script necessary to convert the input produced by </a:t>
            </a:r>
            <a:r>
              <a:rPr lang="en-GB" dirty="0" err="1" smtClean="0"/>
              <a:t>samtools</a:t>
            </a:r>
            <a:r>
              <a:rPr lang="en-GB" dirty="0" smtClean="0"/>
              <a:t> v0.1.19 to be compatible with PLINK was not run when merging the ancient genome, </a:t>
            </a:r>
            <a:r>
              <a:rPr lang="en-GB" dirty="0" err="1" smtClean="0"/>
              <a:t>Mota</a:t>
            </a:r>
            <a:r>
              <a:rPr lang="en-GB" dirty="0" smtClean="0"/>
              <a:t>, with the contemporary populations SNP panel, leading to homozygote positions to the human reference genome being dropped as missing data (the analysis of admixture with Neanderthals and </a:t>
            </a:r>
            <a:r>
              <a:rPr lang="en-GB" dirty="0" err="1" smtClean="0"/>
              <a:t>Denisovans</a:t>
            </a:r>
            <a:r>
              <a:rPr lang="en-GB" dirty="0" smtClean="0"/>
              <a:t> was not affected). When those positions were included, 255,922 SNP out of 256,540 from the contemporary reference panel could be called in </a:t>
            </a:r>
            <a:r>
              <a:rPr lang="en-GB" dirty="0" err="1" smtClean="0"/>
              <a:t>Mota</a:t>
            </a:r>
            <a:r>
              <a:rPr lang="en-GB" dirty="0" smtClean="0"/>
              <a:t>. The conclusion of a large migration into East Africa from Western Eurasia, and more precisely from a source genetically close to the early Neolithic farmers, is not affected. However, the geographic extent of the genetic impact of this migration was overestimated: the Western Eurasian backflow mostly affected East Africa and only a few Sub-Saharan populations; the Yoruba and </a:t>
            </a:r>
            <a:r>
              <a:rPr lang="en-GB" dirty="0" err="1" smtClean="0"/>
              <a:t>Mbuti</a:t>
            </a:r>
            <a:r>
              <a:rPr lang="en-GB" dirty="0" smtClean="0"/>
              <a:t> do not show higher levels of Western Eurasian ancestry compared to </a:t>
            </a:r>
            <a:r>
              <a:rPr lang="en-GB" dirty="0" err="1" smtClean="0"/>
              <a:t>Mota</a:t>
            </a:r>
            <a:r>
              <a:rPr lang="en-GB" dirty="0" smtClean="0"/>
              <a:t>.</a:t>
            </a:r>
          </a:p>
          <a:p>
            <a:endParaRPr lang="en-GB" dirty="0" smtClean="0"/>
          </a:p>
          <a:p>
            <a:r>
              <a:rPr lang="en-GB" dirty="0" smtClean="0"/>
              <a:t>We thank Pontus </a:t>
            </a:r>
            <a:r>
              <a:rPr lang="en-GB" dirty="0" err="1" smtClean="0"/>
              <a:t>Skoglund</a:t>
            </a:r>
            <a:r>
              <a:rPr lang="en-GB" dirty="0" smtClean="0"/>
              <a:t> and David Reich for letting us know about this problem.</a:t>
            </a:r>
            <a:endParaRPr lang="en-GB" dirty="0"/>
          </a:p>
        </p:txBody>
      </p:sp>
    </p:spTree>
    <p:extLst>
      <p:ext uri="{BB962C8B-B14F-4D97-AF65-F5344CB8AC3E}">
        <p14:creationId xmlns:p14="http://schemas.microsoft.com/office/powerpoint/2010/main" val="580891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Quotation">
    <p:spTree>
      <p:nvGrpSpPr>
        <p:cNvPr id="1" name=""/>
        <p:cNvGrpSpPr/>
        <p:nvPr/>
      </p:nvGrpSpPr>
      <p:grpSpPr>
        <a:xfrm>
          <a:off x="0" y="0"/>
          <a:ext cx="0" cy="0"/>
          <a:chOff x="0" y="0"/>
          <a:chExt cx="0" cy="0"/>
        </a:xfrm>
      </p:grpSpPr>
      <p:sp>
        <p:nvSpPr>
          <p:cNvPr id="5" name="Rectangle 4"/>
          <p:cNvSpPr/>
          <p:nvPr userDrawn="1"/>
        </p:nvSpPr>
        <p:spPr>
          <a:xfrm>
            <a:off x="0" y="1274763"/>
            <a:ext cx="9144000" cy="558323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14325" y="295716"/>
            <a:ext cx="6886575" cy="5879528"/>
          </a:xfrm>
        </p:spPr>
        <p:txBody>
          <a:bodyPr>
            <a:noAutofit/>
          </a:bodyPr>
          <a:lstStyle>
            <a:lvl1pPr algn="l">
              <a:defRPr sz="7200">
                <a:solidFill>
                  <a:schemeClr val="bg1"/>
                </a:solidFill>
                <a:effectLst>
                  <a:outerShdw blurRad="50800" dist="38100" dir="2700000" algn="tl" rotWithShape="0">
                    <a:srgbClr val="000000">
                      <a:alpha val="43000"/>
                    </a:srgbClr>
                  </a:outerShdw>
                </a:effectLst>
              </a:defRPr>
            </a:lvl1pPr>
          </a:lstStyle>
          <a:p>
            <a:r>
              <a:rPr lang="en-US" dirty="0" smtClean="0"/>
              <a:t>Click to edit Master title style</a:t>
            </a:r>
            <a:endParaRPr lang="en-GB" dirty="0"/>
          </a:p>
        </p:txBody>
      </p:sp>
      <p:sp>
        <p:nvSpPr>
          <p:cNvPr id="6" name="Slide Number Placeholder 5"/>
          <p:cNvSpPr>
            <a:spLocks noGrp="1"/>
          </p:cNvSpPr>
          <p:nvPr>
            <p:ph type="sldNum" sz="quarter" idx="12"/>
          </p:nvPr>
        </p:nvSpPr>
        <p:spPr/>
        <p:txBody>
          <a:bodyPr/>
          <a:lstStyle/>
          <a:p>
            <a:fld id="{E0C9E47C-0217-49B3-970F-DB4ECF0A17E8}" type="slidenum">
              <a:rPr lang="en-GB" smtClean="0"/>
              <a:pPr/>
              <a:t>‹#›</a:t>
            </a:fld>
            <a:endParaRPr lang="en-GB"/>
          </a:p>
        </p:txBody>
      </p:sp>
    </p:spTree>
    <p:extLst>
      <p:ext uri="{BB962C8B-B14F-4D97-AF65-F5344CB8AC3E}">
        <p14:creationId xmlns:p14="http://schemas.microsoft.com/office/powerpoint/2010/main" val="729250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11/1/16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23036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11/1/16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0377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11/1/16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3790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11/1/16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35179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11/1/16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69670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11/1/16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2737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11/1/16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30849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11/1/16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788720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11/1/16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27011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11/1/16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04623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a:defRPr/>
            </a:lvl1pPr>
          </a:lstStyle>
          <a:p>
            <a:endParaRPr lang="en-GB">
              <a:solidFill>
                <a:prstClr val="black"/>
              </a:solidFill>
              <a:latin typeface="Calibri"/>
            </a:endParaRPr>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solidFill>
                <a:prstClr val="black"/>
              </a:solidFill>
              <a:latin typeface="Calibri"/>
            </a:endParaRPr>
          </a:p>
        </p:txBody>
      </p:sp>
      <p:sp>
        <p:nvSpPr>
          <p:cNvPr id="4" name="Slide Number Placeholder 3"/>
          <p:cNvSpPr>
            <a:spLocks noGrp="1"/>
          </p:cNvSpPr>
          <p:nvPr>
            <p:ph type="sldNum" sz="quarter" idx="12"/>
          </p:nvPr>
        </p:nvSpPr>
        <p:spPr/>
        <p:txBody>
          <a:bodyPr/>
          <a:lstStyle>
            <a:lvl1pPr>
              <a:defRPr smtClean="0"/>
            </a:lvl1pPr>
          </a:lstStyle>
          <a:p>
            <a:fld id="{E82D59C6-8FE1-BF48-B46F-1D9A355D8CF5}" type="slidenum">
              <a:rPr lang="en-GB">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3014901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11/1/16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358064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11/1/16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842425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11/1/16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877223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11/1/16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704137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11/1/16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833612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11/1/16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36339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11/1/16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273192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11/1/16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963897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11/1/16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74962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11/1/16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76453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GB" dirty="0"/>
          </a:p>
        </p:txBody>
      </p:sp>
      <p:sp>
        <p:nvSpPr>
          <p:cNvPr id="6" name="Slide Number Placeholder 5"/>
          <p:cNvSpPr>
            <a:spLocks noGrp="1"/>
          </p:cNvSpPr>
          <p:nvPr>
            <p:ph type="sldNum" sz="quarter" idx="12"/>
          </p:nvPr>
        </p:nvSpPr>
        <p:spPr/>
        <p:txBody>
          <a:bodyPr/>
          <a:lstStyle/>
          <a:p>
            <a:fld id="{E0C9E47C-0217-49B3-970F-DB4ECF0A17E8}" type="slidenum">
              <a:rPr lang="en-GB" smtClean="0"/>
              <a:pPr/>
              <a:t>‹#›</a:t>
            </a:fld>
            <a:endParaRPr lang="en-GB"/>
          </a:p>
        </p:txBody>
      </p:sp>
    </p:spTree>
    <p:extLst>
      <p:ext uri="{BB962C8B-B14F-4D97-AF65-F5344CB8AC3E}">
        <p14:creationId xmlns:p14="http://schemas.microsoft.com/office/powerpoint/2010/main" val="9399335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4325" y="131763"/>
            <a:ext cx="6886575" cy="1143000"/>
          </a:xfrm>
        </p:spPr>
        <p:txBody>
          <a:bodyPr/>
          <a:lstStyle>
            <a:lvl1pPr>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p:txBody>
          <a:bodyPr/>
          <a:lstStyle/>
          <a:p>
            <a:fld id="{E0C9E47C-0217-49B3-970F-DB4ECF0A17E8}"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41588809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GB" dirty="0"/>
          </a:p>
        </p:txBody>
      </p:sp>
      <p:sp>
        <p:nvSpPr>
          <p:cNvPr id="6" name="Slide Number Placeholder 5"/>
          <p:cNvSpPr>
            <a:spLocks noGrp="1"/>
          </p:cNvSpPr>
          <p:nvPr>
            <p:ph type="sldNum" sz="quarter" idx="12"/>
          </p:nvPr>
        </p:nvSpPr>
        <p:spPr/>
        <p:txBody>
          <a:bodyPr/>
          <a:lstStyle/>
          <a:p>
            <a:fld id="{E0C9E47C-0217-49B3-970F-DB4ECF0A17E8}"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5151499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B4557F9-9502-0246-89A4-B3161955CBEF}" type="datetimeFigureOut">
              <a:rPr lang="en-US" smtClean="0">
                <a:solidFill>
                  <a:prstClr val="black"/>
                </a:solidFill>
                <a:latin typeface="Calibri"/>
              </a:rPr>
              <a:pPr/>
              <a:t>11/1/16</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80DB52D6-FF90-6040-8BB7-1C61EB23A4C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2377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9750" y="1484313"/>
            <a:ext cx="3965575" cy="43100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7725" y="1484313"/>
            <a:ext cx="3967163" cy="43100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630449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a:defRPr/>
            </a:lvl1pPr>
          </a:lstStyle>
          <a:p>
            <a:endParaRPr lang="en-GB">
              <a:solidFill>
                <a:prstClr val="black"/>
              </a:solidFill>
              <a:latin typeface="Calibri"/>
            </a:endParaRPr>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solidFill>
                <a:prstClr val="black"/>
              </a:solidFill>
              <a:latin typeface="Calibri"/>
            </a:endParaRPr>
          </a:p>
        </p:txBody>
      </p:sp>
      <p:sp>
        <p:nvSpPr>
          <p:cNvPr id="4" name="Slide Number Placeholder 3"/>
          <p:cNvSpPr>
            <a:spLocks noGrp="1"/>
          </p:cNvSpPr>
          <p:nvPr>
            <p:ph type="sldNum" sz="quarter" idx="12"/>
          </p:nvPr>
        </p:nvSpPr>
        <p:spPr/>
        <p:txBody>
          <a:bodyPr/>
          <a:lstStyle>
            <a:lvl1pPr>
              <a:defRPr smtClean="0"/>
            </a:lvl1pPr>
          </a:lstStyle>
          <a:p>
            <a:fld id="{E82D59C6-8FE1-BF48-B46F-1D9A355D8CF5}" type="slidenum">
              <a:rPr lang="en-GB">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582819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11/1/16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83217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11/1/16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74343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11/1/16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142978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11/1/16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80679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11/1/16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28511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4325" y="131763"/>
            <a:ext cx="6886575" cy="1143000"/>
          </a:xfrm>
        </p:spPr>
        <p:txBody>
          <a:bodyPr/>
          <a:lstStyle>
            <a:lvl1pPr>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p:txBody>
          <a:bodyPr/>
          <a:lstStyle/>
          <a:p>
            <a:fld id="{E0C9E47C-0217-49B3-970F-DB4ECF0A17E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487849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11/1/16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56952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11/1/16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59692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11/1/16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958498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11/1/16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68854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11/1/16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691317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11/1/16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67018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GB" dirty="0"/>
          </a:p>
        </p:txBody>
      </p:sp>
      <p:sp>
        <p:nvSpPr>
          <p:cNvPr id="6" name="Content Placeholder 2"/>
          <p:cNvSpPr>
            <a:spLocks noGrp="1"/>
          </p:cNvSpPr>
          <p:nvPr>
            <p:ph idx="1"/>
          </p:nvPr>
        </p:nvSpPr>
        <p:spPr>
          <a:xfrm>
            <a:off x="333375" y="1600200"/>
            <a:ext cx="8451093" cy="470912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Slide Number Placeholder 5"/>
          <p:cNvSpPr>
            <a:spLocks noGrp="1"/>
          </p:cNvSpPr>
          <p:nvPr>
            <p:ph type="sldNum" sz="quarter" idx="10"/>
          </p:nvPr>
        </p:nvSpPr>
        <p:spPr/>
        <p:txBody>
          <a:bodyPr/>
          <a:lstStyle>
            <a:lvl1pPr>
              <a:defRPr/>
            </a:lvl1pPr>
          </a:lstStyle>
          <a:p>
            <a:pPr>
              <a:defRPr/>
            </a:pPr>
            <a:fld id="{435A4BEA-58BB-5740-9218-A57D0A680D23}" type="slidenum">
              <a:rPr lang="en-GB"/>
              <a:pPr>
                <a:defRPr/>
              </a:pPr>
              <a:t>‹#›</a:t>
            </a:fld>
            <a:endParaRPr lang="en-GB"/>
          </a:p>
        </p:txBody>
      </p:sp>
    </p:spTree>
    <p:extLst>
      <p:ext uri="{BB962C8B-B14F-4D97-AF65-F5344CB8AC3E}">
        <p14:creationId xmlns:p14="http://schemas.microsoft.com/office/powerpoint/2010/main" val="3486611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GB" dirty="0"/>
          </a:p>
        </p:txBody>
      </p:sp>
      <p:sp>
        <p:nvSpPr>
          <p:cNvPr id="6" name="Slide Number Placeholder 5"/>
          <p:cNvSpPr>
            <a:spLocks noGrp="1"/>
          </p:cNvSpPr>
          <p:nvPr>
            <p:ph type="sldNum" sz="quarter" idx="12"/>
          </p:nvPr>
        </p:nvSpPr>
        <p:spPr/>
        <p:txBody>
          <a:bodyPr/>
          <a:lstStyle/>
          <a:p>
            <a:fld id="{E0C9E47C-0217-49B3-970F-DB4ECF0A17E8}"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3389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4C11B260-3032-426F-BFF2-A9E00974ED1C}" type="datetimeFigureOut">
              <a:rPr lang="en-US" smtClean="0">
                <a:solidFill>
                  <a:prstClr val="black"/>
                </a:solidFill>
                <a:latin typeface="Calibri"/>
              </a:rPr>
              <a:pPr/>
              <a:t>11/1/16</a:t>
            </a:fld>
            <a:endParaRPr lang="en-GB">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latin typeface="Calibri"/>
            </a:endParaRPr>
          </a:p>
        </p:txBody>
      </p:sp>
      <p:sp>
        <p:nvSpPr>
          <p:cNvPr id="4" name="Slide Number Placeholder 3"/>
          <p:cNvSpPr>
            <a:spLocks noGrp="1"/>
          </p:cNvSpPr>
          <p:nvPr>
            <p:ph type="sldNum" sz="quarter" idx="12"/>
          </p:nvPr>
        </p:nvSpPr>
        <p:spPr/>
        <p:txBody>
          <a:bodyPr/>
          <a:lstStyle/>
          <a:p>
            <a:fld id="{73B13C26-C603-48FB-A838-6482F7A70D0D}"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022308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11/1/16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23691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11/1/16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09025871"/>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theme" Target="../theme/theme2.xml"/><Relationship Id="rId6"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4"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18.xml"/><Relationship Id="rId12" Type="http://schemas.openxmlformats.org/officeDocument/2006/relationships/theme" Target="../theme/theme4.xml"/><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 Id="rId9" Type="http://schemas.openxmlformats.org/officeDocument/2006/relationships/slideLayout" Target="../slideLayouts/slideLayout16.xml"/><Relationship Id="rId10"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29.xml"/><Relationship Id="rId12" Type="http://schemas.openxmlformats.org/officeDocument/2006/relationships/theme" Target="../theme/theme5.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 Id="rId9" Type="http://schemas.openxmlformats.org/officeDocument/2006/relationships/slideLayout" Target="../slideLayouts/slideLayout27.xml"/><Relationship Id="rId10"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slideLayout" Target="../slideLayouts/slideLayout34.xml"/><Relationship Id="rId6" Type="http://schemas.openxmlformats.org/officeDocument/2006/relationships/theme" Target="../theme/theme6.xml"/><Relationship Id="rId7" Type="http://schemas.openxmlformats.org/officeDocument/2006/relationships/image" Target="../media/image1.png"/><Relationship Id="rId1" Type="http://schemas.openxmlformats.org/officeDocument/2006/relationships/slideLayout" Target="../slideLayouts/slideLayout30.xml"/><Relationship Id="rId2" Type="http://schemas.openxmlformats.org/officeDocument/2006/relationships/slideLayout" Target="../slideLayouts/slideLayout31.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7.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9144000" cy="13811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314325" y="131763"/>
            <a:ext cx="6886575"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333375" y="1600200"/>
            <a:ext cx="8353425"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4"/>
          </p:nvPr>
        </p:nvSpPr>
        <p:spPr>
          <a:xfrm>
            <a:off x="6553200" y="645427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C9E47C-0217-49B3-970F-DB4ECF0A17E8}" type="slidenum">
              <a:rPr lang="en-GB" smtClean="0">
                <a:solidFill>
                  <a:prstClr val="black">
                    <a:tint val="75000"/>
                  </a:prstClr>
                </a:solidFill>
              </a:rPr>
              <a:pPr/>
              <a:t>‹#›</a:t>
            </a:fld>
            <a:endParaRPr lang="en-GB">
              <a:solidFill>
                <a:prstClr val="black">
                  <a:tint val="75000"/>
                </a:prstClr>
              </a:solidFill>
            </a:endParaRPr>
          </a:p>
        </p:txBody>
      </p:sp>
      <p:sp>
        <p:nvSpPr>
          <p:cNvPr id="8" name="TextBox 7"/>
          <p:cNvSpPr txBox="1"/>
          <p:nvPr userDrawn="1"/>
        </p:nvSpPr>
        <p:spPr>
          <a:xfrm>
            <a:off x="0" y="6454264"/>
            <a:ext cx="9144000" cy="338554"/>
          </a:xfrm>
          <a:prstGeom prst="rect">
            <a:avLst/>
          </a:prstGeom>
          <a:noFill/>
        </p:spPr>
        <p:txBody>
          <a:bodyPr wrap="square" rtlCol="0">
            <a:spAutoFit/>
          </a:bodyPr>
          <a:lstStyle/>
          <a:p>
            <a:pPr algn="ctr"/>
            <a:r>
              <a:rPr lang="en-GB" sz="1600" dirty="0">
                <a:solidFill>
                  <a:srgbClr val="FF0000"/>
                </a:solidFill>
              </a:rPr>
              <a:t>Software Sustainability Institute</a:t>
            </a:r>
          </a:p>
        </p:txBody>
      </p:sp>
      <p:pic>
        <p:nvPicPr>
          <p:cNvPr id="9" name="Picture 8" descr="White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9111" y="144884"/>
            <a:ext cx="1251859" cy="920937"/>
          </a:xfrm>
          <a:prstGeom prst="rect">
            <a:avLst/>
          </a:prstGeom>
        </p:spPr>
      </p:pic>
      <p:sp>
        <p:nvSpPr>
          <p:cNvPr id="10" name="TextBox 9"/>
          <p:cNvSpPr txBox="1"/>
          <p:nvPr userDrawn="1"/>
        </p:nvSpPr>
        <p:spPr>
          <a:xfrm>
            <a:off x="7381875" y="1066503"/>
            <a:ext cx="1679575" cy="200055"/>
          </a:xfrm>
          <a:prstGeom prst="rect">
            <a:avLst/>
          </a:prstGeom>
          <a:noFill/>
        </p:spPr>
        <p:txBody>
          <a:bodyPr wrap="square" lIns="0" tIns="0" rIns="0" bIns="0" rtlCol="0">
            <a:spAutoFit/>
          </a:bodyPr>
          <a:lstStyle/>
          <a:p>
            <a:r>
              <a:rPr lang="en-GB" sz="1300" b="1" dirty="0" err="1">
                <a:solidFill>
                  <a:prstClr val="white"/>
                </a:solidFill>
                <a:latin typeface="Consolas" pitchFamily="49" charset="0"/>
                <a:cs typeface="Consolas" pitchFamily="49" charset="0"/>
              </a:rPr>
              <a:t>www.software.ac.uk</a:t>
            </a:r>
            <a:endParaRPr lang="en-GB" sz="1300" b="1" dirty="0">
              <a:solidFill>
                <a:prstClr val="white"/>
              </a:solidFill>
              <a:latin typeface="Consolas" pitchFamily="49" charset="0"/>
              <a:cs typeface="Consolas" pitchFamily="49" charset="0"/>
            </a:endParaRPr>
          </a:p>
        </p:txBody>
      </p:sp>
    </p:spTree>
  </p:cSld>
  <p:clrMap bg1="lt1" tx1="dk1" bg2="lt2" tx2="dk2" accent1="accent1" accent2="accent2" accent3="accent3" accent4="accent4" accent5="accent5" accent6="accent6" hlink="hlink" folHlink="folHlink"/>
  <p:sldLayoutIdLst>
    <p:sldLayoutId id="2147483698" r:id="rId1"/>
  </p:sldLayoutIdLst>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Wingdings"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9144000" cy="13811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2" name="Title Placeholder 1"/>
          <p:cNvSpPr>
            <a:spLocks noGrp="1"/>
          </p:cNvSpPr>
          <p:nvPr>
            <p:ph type="title"/>
          </p:nvPr>
        </p:nvSpPr>
        <p:spPr>
          <a:xfrm>
            <a:off x="314325" y="131763"/>
            <a:ext cx="6886575"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333375" y="1600200"/>
            <a:ext cx="8353425"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4"/>
          </p:nvPr>
        </p:nvSpPr>
        <p:spPr>
          <a:xfrm>
            <a:off x="6553200" y="645427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C9E47C-0217-49B3-970F-DB4ECF0A17E8}"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
        <p:nvSpPr>
          <p:cNvPr id="8" name="TextBox 7"/>
          <p:cNvSpPr txBox="1"/>
          <p:nvPr userDrawn="1"/>
        </p:nvSpPr>
        <p:spPr>
          <a:xfrm>
            <a:off x="0" y="6454264"/>
            <a:ext cx="9144000" cy="338554"/>
          </a:xfrm>
          <a:prstGeom prst="rect">
            <a:avLst/>
          </a:prstGeom>
          <a:noFill/>
        </p:spPr>
        <p:txBody>
          <a:bodyPr wrap="square" rtlCol="0">
            <a:spAutoFit/>
          </a:bodyPr>
          <a:lstStyle/>
          <a:p>
            <a:pPr algn="ctr"/>
            <a:r>
              <a:rPr lang="en-GB" sz="1600" dirty="0">
                <a:solidFill>
                  <a:srgbClr val="FF0000"/>
                </a:solidFill>
                <a:latin typeface="Calibri"/>
              </a:rPr>
              <a:t>Software Sustainability Institute</a:t>
            </a:r>
          </a:p>
        </p:txBody>
      </p:sp>
      <p:pic>
        <p:nvPicPr>
          <p:cNvPr id="9" name="Picture 8" descr="WhiteLogo.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49111" y="144884"/>
            <a:ext cx="1251859" cy="920937"/>
          </a:xfrm>
          <a:prstGeom prst="rect">
            <a:avLst/>
          </a:prstGeom>
        </p:spPr>
      </p:pic>
      <p:sp>
        <p:nvSpPr>
          <p:cNvPr id="10" name="TextBox 9"/>
          <p:cNvSpPr txBox="1"/>
          <p:nvPr userDrawn="1"/>
        </p:nvSpPr>
        <p:spPr>
          <a:xfrm>
            <a:off x="7381875" y="1066503"/>
            <a:ext cx="1679575" cy="200055"/>
          </a:xfrm>
          <a:prstGeom prst="rect">
            <a:avLst/>
          </a:prstGeom>
          <a:noFill/>
        </p:spPr>
        <p:txBody>
          <a:bodyPr wrap="square" lIns="0" tIns="0" rIns="0" bIns="0" rtlCol="0">
            <a:spAutoFit/>
          </a:bodyPr>
          <a:lstStyle/>
          <a:p>
            <a:r>
              <a:rPr lang="en-GB" sz="1300" b="1" dirty="0" err="1">
                <a:solidFill>
                  <a:prstClr val="white"/>
                </a:solidFill>
                <a:latin typeface="Consolas" pitchFamily="49" charset="0"/>
                <a:cs typeface="Consolas" pitchFamily="49" charset="0"/>
              </a:rPr>
              <a:t>www.software.ac.uk</a:t>
            </a:r>
            <a:endParaRPr lang="en-GB" sz="1300" b="1" dirty="0">
              <a:solidFill>
                <a:prstClr val="white"/>
              </a:solidFill>
              <a:latin typeface="Consolas" pitchFamily="49" charset="0"/>
              <a:cs typeface="Consolas" pitchFamily="49" charset="0"/>
            </a:endParaRPr>
          </a:p>
        </p:txBody>
      </p:sp>
    </p:spTree>
    <p:extLst>
      <p:ext uri="{BB962C8B-B14F-4D97-AF65-F5344CB8AC3E}">
        <p14:creationId xmlns:p14="http://schemas.microsoft.com/office/powerpoint/2010/main" val="72830563"/>
      </p:ext>
    </p:extLst>
  </p:cSld>
  <p:clrMap bg1="lt1" tx1="dk1" bg2="lt2" tx2="dk2" accent1="accent1" accent2="accent2" accent3="accent3" accent4="accent4" accent5="accent5" accent6="accent6" hlink="hlink" folHlink="folHlink"/>
  <p:sldLayoutIdLst>
    <p:sldLayoutId id="2147483754" r:id="rId1"/>
    <p:sldLayoutId id="2147483794" r:id="rId2"/>
    <p:sldLayoutId id="2147483795" r:id="rId3"/>
    <p:sldLayoutId id="2147483796" r:id="rId4"/>
  </p:sldLayoutIdLst>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Wingdings"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9144000" cy="13811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2" name="Title Placeholder 1"/>
          <p:cNvSpPr>
            <a:spLocks noGrp="1"/>
          </p:cNvSpPr>
          <p:nvPr>
            <p:ph type="title"/>
          </p:nvPr>
        </p:nvSpPr>
        <p:spPr>
          <a:xfrm>
            <a:off x="314325" y="131763"/>
            <a:ext cx="6886575"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333375" y="1600200"/>
            <a:ext cx="8353425"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4"/>
          </p:nvPr>
        </p:nvSpPr>
        <p:spPr>
          <a:xfrm>
            <a:off x="6553200" y="645427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C9E47C-0217-49B3-970F-DB4ECF0A17E8}"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
        <p:nvSpPr>
          <p:cNvPr id="8" name="TextBox 7"/>
          <p:cNvSpPr txBox="1"/>
          <p:nvPr userDrawn="1"/>
        </p:nvSpPr>
        <p:spPr>
          <a:xfrm>
            <a:off x="0" y="6454264"/>
            <a:ext cx="9144000" cy="338554"/>
          </a:xfrm>
          <a:prstGeom prst="rect">
            <a:avLst/>
          </a:prstGeom>
          <a:noFill/>
        </p:spPr>
        <p:txBody>
          <a:bodyPr wrap="square" rtlCol="0">
            <a:spAutoFit/>
          </a:bodyPr>
          <a:lstStyle/>
          <a:p>
            <a:pPr algn="ctr"/>
            <a:r>
              <a:rPr lang="en-GB" sz="1600" dirty="0">
                <a:solidFill>
                  <a:srgbClr val="FF0000"/>
                </a:solidFill>
                <a:latin typeface="Calibri"/>
              </a:rPr>
              <a:t>Software Sustainability Institute</a:t>
            </a:r>
          </a:p>
        </p:txBody>
      </p:sp>
      <p:pic>
        <p:nvPicPr>
          <p:cNvPr id="9" name="Picture 8" descr="WhiteLogo.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49111" y="144884"/>
            <a:ext cx="1251859" cy="920937"/>
          </a:xfrm>
          <a:prstGeom prst="rect">
            <a:avLst/>
          </a:prstGeom>
        </p:spPr>
      </p:pic>
      <p:sp>
        <p:nvSpPr>
          <p:cNvPr id="10" name="TextBox 9"/>
          <p:cNvSpPr txBox="1"/>
          <p:nvPr userDrawn="1"/>
        </p:nvSpPr>
        <p:spPr>
          <a:xfrm>
            <a:off x="7381875" y="1066503"/>
            <a:ext cx="1679575" cy="200055"/>
          </a:xfrm>
          <a:prstGeom prst="rect">
            <a:avLst/>
          </a:prstGeom>
          <a:noFill/>
        </p:spPr>
        <p:txBody>
          <a:bodyPr wrap="square" lIns="0" tIns="0" rIns="0" bIns="0" rtlCol="0">
            <a:spAutoFit/>
          </a:bodyPr>
          <a:lstStyle/>
          <a:p>
            <a:r>
              <a:rPr lang="en-GB" sz="1300" b="1" dirty="0" err="1">
                <a:solidFill>
                  <a:prstClr val="white"/>
                </a:solidFill>
                <a:latin typeface="Consolas" pitchFamily="49" charset="0"/>
                <a:cs typeface="Consolas" pitchFamily="49" charset="0"/>
              </a:rPr>
              <a:t>www.software.ac.uk</a:t>
            </a:r>
            <a:endParaRPr lang="en-GB" sz="1300" b="1" dirty="0">
              <a:solidFill>
                <a:prstClr val="white"/>
              </a:solidFill>
              <a:latin typeface="Consolas" pitchFamily="49" charset="0"/>
              <a:cs typeface="Consolas" pitchFamily="49" charset="0"/>
            </a:endParaRPr>
          </a:p>
        </p:txBody>
      </p:sp>
    </p:spTree>
    <p:extLst>
      <p:ext uri="{BB962C8B-B14F-4D97-AF65-F5344CB8AC3E}">
        <p14:creationId xmlns:p14="http://schemas.microsoft.com/office/powerpoint/2010/main" val="1320955346"/>
      </p:ext>
    </p:extLst>
  </p:cSld>
  <p:clrMap bg1="lt1" tx1="dk1" bg2="lt2" tx2="dk2" accent1="accent1" accent2="accent2" accent3="accent3" accent4="accent4" accent5="accent5" accent6="accent6" hlink="hlink" folHlink="folHlink"/>
  <p:sldLayoutIdLst>
    <p:sldLayoutId id="2147483759" r:id="rId1"/>
    <p:sldLayoutId id="2147483761" r:id="rId2"/>
  </p:sldLayoutIdLst>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Wingdings"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90372C55-F32C-714E-85D4-4C85D67E2D89}" type="datetimeFigureOut">
              <a:rPr lang="en-US" smtClean="0">
                <a:solidFill>
                  <a:prstClr val="black">
                    <a:tint val="75000"/>
                  </a:prstClr>
                </a:solidFill>
                <a:latin typeface="Calibri"/>
              </a:rPr>
              <a:pPr defTabSz="457200"/>
              <a:t>11/1/16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0F3FC98C-2777-2A49-93CE-F68CEAF03181}"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156191157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90372C55-F32C-714E-85D4-4C85D67E2D89}" type="datetimeFigureOut">
              <a:rPr lang="en-US" smtClean="0">
                <a:solidFill>
                  <a:prstClr val="black">
                    <a:tint val="75000"/>
                  </a:prstClr>
                </a:solidFill>
                <a:latin typeface="Calibri"/>
              </a:rPr>
              <a:pPr defTabSz="457200"/>
              <a:t>11/1/16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0F3FC98C-2777-2A49-93CE-F68CEAF03181}"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3256963809"/>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9144000" cy="13811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2" name="Title Placeholder 1"/>
          <p:cNvSpPr>
            <a:spLocks noGrp="1"/>
          </p:cNvSpPr>
          <p:nvPr>
            <p:ph type="title"/>
          </p:nvPr>
        </p:nvSpPr>
        <p:spPr>
          <a:xfrm>
            <a:off x="314325" y="131763"/>
            <a:ext cx="6886575"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333375" y="1600200"/>
            <a:ext cx="8353425"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4"/>
          </p:nvPr>
        </p:nvSpPr>
        <p:spPr>
          <a:xfrm>
            <a:off x="6553200" y="645427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C9E47C-0217-49B3-970F-DB4ECF0A17E8}"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
        <p:nvSpPr>
          <p:cNvPr id="8" name="TextBox 7"/>
          <p:cNvSpPr txBox="1"/>
          <p:nvPr userDrawn="1"/>
        </p:nvSpPr>
        <p:spPr>
          <a:xfrm>
            <a:off x="0" y="6454264"/>
            <a:ext cx="9144000" cy="338554"/>
          </a:xfrm>
          <a:prstGeom prst="rect">
            <a:avLst/>
          </a:prstGeom>
          <a:noFill/>
        </p:spPr>
        <p:txBody>
          <a:bodyPr wrap="square" rtlCol="0">
            <a:spAutoFit/>
          </a:bodyPr>
          <a:lstStyle/>
          <a:p>
            <a:pPr algn="ctr"/>
            <a:r>
              <a:rPr lang="en-GB" sz="1600" dirty="0">
                <a:solidFill>
                  <a:srgbClr val="FF0000"/>
                </a:solidFill>
                <a:latin typeface="Calibri"/>
              </a:rPr>
              <a:t>Software Sustainability Institute</a:t>
            </a:r>
          </a:p>
        </p:txBody>
      </p:sp>
      <p:pic>
        <p:nvPicPr>
          <p:cNvPr id="9" name="Picture 8" descr="WhiteLogo.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549111" y="144884"/>
            <a:ext cx="1251859" cy="920937"/>
          </a:xfrm>
          <a:prstGeom prst="rect">
            <a:avLst/>
          </a:prstGeom>
        </p:spPr>
      </p:pic>
      <p:sp>
        <p:nvSpPr>
          <p:cNvPr id="10" name="TextBox 9"/>
          <p:cNvSpPr txBox="1"/>
          <p:nvPr userDrawn="1"/>
        </p:nvSpPr>
        <p:spPr>
          <a:xfrm>
            <a:off x="7381875" y="1066503"/>
            <a:ext cx="1679575" cy="200055"/>
          </a:xfrm>
          <a:prstGeom prst="rect">
            <a:avLst/>
          </a:prstGeom>
          <a:noFill/>
        </p:spPr>
        <p:txBody>
          <a:bodyPr wrap="square" lIns="0" tIns="0" rIns="0" bIns="0" rtlCol="0">
            <a:spAutoFit/>
          </a:bodyPr>
          <a:lstStyle/>
          <a:p>
            <a:r>
              <a:rPr lang="en-GB" sz="1300" b="1" dirty="0" err="1">
                <a:solidFill>
                  <a:prstClr val="white"/>
                </a:solidFill>
                <a:latin typeface="Consolas" pitchFamily="49" charset="0"/>
                <a:cs typeface="Consolas" pitchFamily="49" charset="0"/>
              </a:rPr>
              <a:t>www.software.ac.uk</a:t>
            </a:r>
            <a:endParaRPr lang="en-GB" sz="1300" b="1" dirty="0">
              <a:solidFill>
                <a:prstClr val="white"/>
              </a:solidFill>
              <a:latin typeface="Consolas" pitchFamily="49" charset="0"/>
              <a:cs typeface="Consolas" pitchFamily="49" charset="0"/>
            </a:endParaRPr>
          </a:p>
        </p:txBody>
      </p:sp>
    </p:spTree>
    <p:extLst>
      <p:ext uri="{BB962C8B-B14F-4D97-AF65-F5344CB8AC3E}">
        <p14:creationId xmlns:p14="http://schemas.microsoft.com/office/powerpoint/2010/main" val="378543535"/>
      </p:ext>
    </p:extLst>
  </p:cSld>
  <p:clrMap bg1="lt1" tx1="dk1" bg2="lt2" tx2="dk2" accent1="accent1" accent2="accent2" accent3="accent3" accent4="accent4" accent5="accent5" accent6="accent6" hlink="hlink" folHlink="folHlink"/>
  <p:sldLayoutIdLst>
    <p:sldLayoutId id="2147483787" r:id="rId1"/>
    <p:sldLayoutId id="2147483789" r:id="rId2"/>
    <p:sldLayoutId id="2147483790" r:id="rId3"/>
    <p:sldLayoutId id="2147483811" r:id="rId4"/>
    <p:sldLayoutId id="2147483812" r:id="rId5"/>
  </p:sldLayoutIdLst>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Wingdings"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90372C55-F32C-714E-85D4-4C85D67E2D89}" type="datetimeFigureOut">
              <a:rPr lang="en-US" smtClean="0">
                <a:solidFill>
                  <a:prstClr val="black">
                    <a:tint val="75000"/>
                  </a:prstClr>
                </a:solidFill>
                <a:latin typeface="Calibri"/>
              </a:rPr>
              <a:pPr defTabSz="457200"/>
              <a:t>11/1/16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0F3FC98C-2777-2A49-93CE-F68CEAF03181}"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428763607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0.png"/><Relationship Id="rId12"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29.tiff"/><Relationship Id="rId1" Type="http://schemas.openxmlformats.org/officeDocument/2006/relationships/slideLayout" Target="../slideLayouts/slideLayout20.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6.xml"/><Relationship Id="rId3" Type="http://schemas.openxmlformats.org/officeDocument/2006/relationships/image" Target="../media/image15.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7.xml"/><Relationship Id="rId3" Type="http://schemas.openxmlformats.org/officeDocument/2006/relationships/image" Target="../media/image15.emf"/></Relationships>
</file>

<file path=ppt/slides/_rels/slide19.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30.png"/><Relationship Id="rId1" Type="http://schemas.openxmlformats.org/officeDocument/2006/relationships/slideLayout" Target="../slideLayouts/slideLayout36.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9.xml"/><Relationship Id="rId3"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15.emf"/></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2.png"/><Relationship Id="rId5" Type="http://schemas.openxmlformats.org/officeDocument/2006/relationships/image" Target="../media/image30.png"/><Relationship Id="rId6" Type="http://schemas.openxmlformats.org/officeDocument/2006/relationships/image" Target="../media/image6.png"/><Relationship Id="rId7" Type="http://schemas.openxmlformats.org/officeDocument/2006/relationships/image" Target="../media/image33.png"/><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1" Type="http://schemas.openxmlformats.org/officeDocument/2006/relationships/image" Target="../media/image42.png"/><Relationship Id="rId12" Type="http://schemas.openxmlformats.org/officeDocument/2006/relationships/image" Target="../media/image43.png"/><Relationship Id="rId13" Type="http://schemas.openxmlformats.org/officeDocument/2006/relationships/image" Target="../media/image44.png"/><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png"/></Relationships>
</file>

<file path=ppt/slides/_rels/slide24.xml.rels><?xml version="1.0" encoding="UTF-8" standalone="yes"?>
<Relationships xmlns="http://schemas.openxmlformats.org/package/2006/relationships"><Relationship Id="rId11" Type="http://schemas.openxmlformats.org/officeDocument/2006/relationships/image" Target="../media/image52.png"/><Relationship Id="rId12" Type="http://schemas.openxmlformats.org/officeDocument/2006/relationships/image" Target="../media/image53.png"/><Relationship Id="rId13" Type="http://schemas.openxmlformats.org/officeDocument/2006/relationships/image" Target="../media/image54.png"/><Relationship Id="rId14" Type="http://schemas.openxmlformats.org/officeDocument/2006/relationships/image" Target="../media/image55.png"/><Relationship Id="rId15" Type="http://schemas.openxmlformats.org/officeDocument/2006/relationships/image" Target="../media/image56.png"/><Relationship Id="rId16" Type="http://schemas.openxmlformats.org/officeDocument/2006/relationships/image" Target="../media/image57.png"/><Relationship Id="rId17" Type="http://schemas.openxmlformats.org/officeDocument/2006/relationships/image" Target="../media/image58.png"/><Relationship Id="rId18" Type="http://schemas.openxmlformats.org/officeDocument/2006/relationships/image" Target="../media/image59.png"/><Relationship Id="rId19" Type="http://schemas.openxmlformats.org/officeDocument/2006/relationships/image" Target="../media/image60.png"/><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34.pn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png"/><Relationship Id="rId10" Type="http://schemas.openxmlformats.org/officeDocument/2006/relationships/image" Target="../media/image51.png"/></Relationships>
</file>

<file path=ppt/slides/_rels/slide25.xml.rels><?xml version="1.0" encoding="UTF-8" standalone="yes"?>
<Relationships xmlns="http://schemas.openxmlformats.org/package/2006/relationships"><Relationship Id="rId11" Type="http://schemas.openxmlformats.org/officeDocument/2006/relationships/image" Target="../media/image42.png"/><Relationship Id="rId12" Type="http://schemas.openxmlformats.org/officeDocument/2006/relationships/image" Target="../media/image43.png"/><Relationship Id="rId13" Type="http://schemas.openxmlformats.org/officeDocument/2006/relationships/image" Target="../media/image44.png"/><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png"/><Relationship Id="rId5" Type="http://schemas.openxmlformats.org/officeDocument/2006/relationships/image" Target="../media/image2.png"/><Relationship Id="rId1" Type="http://schemas.openxmlformats.org/officeDocument/2006/relationships/slideLayout" Target="../slideLayouts/slideLayout30.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hyperlink" Target="http://www.software.ac.uk/who-do-we-work/culham-centre-fusion-energy" TargetMode="External"/><Relationship Id="rId4" Type="http://schemas.openxmlformats.org/officeDocument/2006/relationships/hyperlink" Target="http://www.bric.ed.ac.uk/" TargetMode="External"/><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2.png"/><Relationship Id="rId1" Type="http://schemas.openxmlformats.org/officeDocument/2006/relationships/slideLayout" Target="../slideLayouts/slideLayout30.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hyperlink" Target="http://www.software.ac.uk/preparing-icat-thousands-new-users" TargetMode="External"/><Relationship Id="rId4" Type="http://schemas.openxmlformats.org/officeDocument/2006/relationships/hyperlink" Target="http://www.icatproject.org/" TargetMode="External"/><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2.png"/><Relationship Id="rId1" Type="http://schemas.openxmlformats.org/officeDocument/2006/relationships/slideLayout" Target="../slideLayouts/slideLayout30.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30.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3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1" Type="http://schemas.openxmlformats.org/officeDocument/2006/relationships/image" Target="../media/image42.png"/><Relationship Id="rId12" Type="http://schemas.openxmlformats.org/officeDocument/2006/relationships/image" Target="../media/image43.png"/><Relationship Id="rId13" Type="http://schemas.openxmlformats.org/officeDocument/2006/relationships/image" Target="../media/image44.png"/><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30.xml"/><Relationship Id="rId2" Type="http://schemas.openxmlformats.org/officeDocument/2006/relationships/hyperlink" Target="http://software-carpentry.or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2.png"/><Relationship Id="rId1" Type="http://schemas.openxmlformats.org/officeDocument/2006/relationships/slideLayout" Target="../slideLayouts/slideLayout30.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png"/><Relationship Id="rId5" Type="http://schemas.openxmlformats.org/officeDocument/2006/relationships/image" Target="../media/image72.png"/><Relationship Id="rId1" Type="http://schemas.openxmlformats.org/officeDocument/2006/relationships/slideLayout" Target="../slideLayouts/slideLayout33.xml"/><Relationship Id="rId2" Type="http://schemas.openxmlformats.org/officeDocument/2006/relationships/image" Target="../media/image75.jpeg"/></Relationships>
</file>

<file path=ppt/slides/_rels/slide35.xml.rels><?xml version="1.0" encoding="UTF-8" standalone="yes"?>
<Relationships xmlns="http://schemas.openxmlformats.org/package/2006/relationships"><Relationship Id="rId11" Type="http://schemas.openxmlformats.org/officeDocument/2006/relationships/image" Target="../media/image42.png"/><Relationship Id="rId12" Type="http://schemas.openxmlformats.org/officeDocument/2006/relationships/image" Target="../media/image43.png"/><Relationship Id="rId13" Type="http://schemas.openxmlformats.org/officeDocument/2006/relationships/image" Target="../media/image44.png"/><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1" Type="http://schemas.openxmlformats.org/officeDocument/2006/relationships/slideLayout" Target="../slideLayouts/slideLayout30.xml"/><Relationship Id="rId2"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2.png"/><Relationship Id="rId1" Type="http://schemas.openxmlformats.org/officeDocument/2006/relationships/slideLayout" Target="../slideLayouts/slideLayout30.xml"/><Relationship Id="rId2" Type="http://schemas.openxmlformats.org/officeDocument/2006/relationships/image" Target="../media/image82.png"/></Relationships>
</file>

<file path=ppt/slides/_rels/slide38.xml.rels><?xml version="1.0" encoding="UTF-8" standalone="yes"?>
<Relationships xmlns="http://schemas.openxmlformats.org/package/2006/relationships"><Relationship Id="rId11" Type="http://schemas.openxmlformats.org/officeDocument/2006/relationships/image" Target="../media/image42.png"/><Relationship Id="rId12" Type="http://schemas.openxmlformats.org/officeDocument/2006/relationships/image" Target="../media/image43.png"/><Relationship Id="rId13" Type="http://schemas.openxmlformats.org/officeDocument/2006/relationships/image" Target="../media/image44.png"/><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2.png"/><Relationship Id="rId1" Type="http://schemas.openxmlformats.org/officeDocument/2006/relationships/slideLayout" Target="../slideLayouts/slideLayout30.xml"/><Relationship Id="rId2" Type="http://schemas.openxmlformats.org/officeDocument/2006/relationships/image" Target="../media/image8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86.png"/></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7" Type="http://schemas.openxmlformats.org/officeDocument/2006/relationships/image" Target="../media/image72.png"/><Relationship Id="rId8" Type="http://schemas.openxmlformats.org/officeDocument/2006/relationships/image" Target="../media/image92.png"/><Relationship Id="rId9" Type="http://schemas.openxmlformats.org/officeDocument/2006/relationships/image" Target="../media/image93.jpg"/><Relationship Id="rId1" Type="http://schemas.openxmlformats.org/officeDocument/2006/relationships/slideLayout" Target="../slideLayouts/slideLayout31.xml"/><Relationship Id="rId2" Type="http://schemas.openxmlformats.org/officeDocument/2006/relationships/image" Target="../media/image87.png"/></Relationships>
</file>

<file path=ppt/slides/_rels/slide42.xml.rels><?xml version="1.0" encoding="UTF-8" standalone="yes"?>
<Relationships xmlns="http://schemas.openxmlformats.org/package/2006/relationships"><Relationship Id="rId11" Type="http://schemas.openxmlformats.org/officeDocument/2006/relationships/image" Target="../media/image42.png"/><Relationship Id="rId12" Type="http://schemas.openxmlformats.org/officeDocument/2006/relationships/image" Target="../media/image43.png"/><Relationship Id="rId13" Type="http://schemas.openxmlformats.org/officeDocument/2006/relationships/image" Target="../media/image44.png"/><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1" Type="http://schemas.openxmlformats.org/officeDocument/2006/relationships/slideLayout" Target="../slideLayouts/slideLayout30.xml"/><Relationship Id="rId2"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97.png"/><Relationship Id="rId1" Type="http://schemas.openxmlformats.org/officeDocument/2006/relationships/slideLayout" Target="../slideLayouts/slideLayout30.xml"/><Relationship Id="rId2" Type="http://schemas.openxmlformats.org/officeDocument/2006/relationships/image" Target="../media/image9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4.xml"/><Relationship Id="rId3" Type="http://schemas.openxmlformats.org/officeDocument/2006/relationships/image" Target="../media/image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5.xml"/><Relationship Id="rId3" Type="http://schemas.openxmlformats.org/officeDocument/2006/relationships/image" Target="../media/image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6.xml"/><Relationship Id="rId3" Type="http://schemas.openxmlformats.org/officeDocument/2006/relationships/image" Target="../media/image9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hyperlink" Target="http://www.software.ac.uk/blog/2013-01-25-haters-gonna-hate-why-you-shouldnt-be-ashamed-releasing-your-code"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53.xml.rels><?xml version="1.0" encoding="UTF-8" standalone="yes"?>
<Relationships xmlns="http://schemas.openxmlformats.org/package/2006/relationships"><Relationship Id="rId3" Type="http://schemas.openxmlformats.org/officeDocument/2006/relationships/hyperlink" Target="http://bit.ly/softwarejournals" TargetMode="External"/><Relationship Id="rId4" Type="http://schemas.openxmlformats.org/officeDocument/2006/relationships/hyperlink" Target="https://www.force11.org/group/software-citation-working-group" TargetMode="External"/><Relationship Id="rId5" Type="http://schemas.openxmlformats.org/officeDocument/2006/relationships/hyperlink" Target="http://orcid.org/" TargetMode="External"/><Relationship Id="rId6" Type="http://schemas.openxmlformats.org/officeDocument/2006/relationships/hyperlink" Target="http://impactstory.org/" TargetMode="External"/><Relationship Id="rId7" Type="http://schemas.openxmlformats.org/officeDocument/2006/relationships/image" Target="../media/image2.png"/><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54.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hyperlink" Target="http://openresearchsoftware.metajnl.com" TargetMode="External"/><Relationship Id="rId5" Type="http://schemas.openxmlformats.org/officeDocument/2006/relationships/hyperlink" Target="http://bit.ly/softwarejournals" TargetMode="External"/><Relationship Id="rId6" Type="http://schemas.openxmlformats.org/officeDocument/2006/relationships/image" Target="../media/image2.png"/><Relationship Id="rId1" Type="http://schemas.openxmlformats.org/officeDocument/2006/relationships/slideLayout" Target="../slideLayouts/slideLayout31.xml"/><Relationship Id="rId2" Type="http://schemas.openxmlformats.org/officeDocument/2006/relationships/notesSlide" Target="../notesSlides/notesSlide3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02.png"/><Relationship Id="rId3"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107.png"/><Relationship Id="rId7" Type="http://schemas.openxmlformats.org/officeDocument/2006/relationships/image" Target="../media/image108.png"/><Relationship Id="rId8" Type="http://schemas.openxmlformats.org/officeDocument/2006/relationships/image" Target="../media/image109.png"/><Relationship Id="rId9" Type="http://schemas.openxmlformats.org/officeDocument/2006/relationships/image" Target="../media/image2.png"/><Relationship Id="rId1" Type="http://schemas.openxmlformats.org/officeDocument/2006/relationships/slideLayout" Target="../slideLayouts/slideLayout31.xml"/><Relationship Id="rId2" Type="http://schemas.openxmlformats.org/officeDocument/2006/relationships/image" Target="../media/image103.png"/></Relationships>
</file>

<file path=ppt/slides/_rels/slide57.xml.rels><?xml version="1.0" encoding="UTF-8" standalone="yes"?>
<Relationships xmlns="http://schemas.openxmlformats.org/package/2006/relationships"><Relationship Id="rId3" Type="http://schemas.openxmlformats.org/officeDocument/2006/relationships/hyperlink" Target="https://www.wolfram.com/mathematica/" TargetMode="External"/><Relationship Id="rId4" Type="http://schemas.openxmlformats.org/officeDocument/2006/relationships/hyperlink" Target="http://rmarkdown.rstudio.com/" TargetMode="External"/><Relationship Id="rId5" Type="http://schemas.openxmlformats.org/officeDocument/2006/relationships/hyperlink" Target="http://yihui.name/knitr/" TargetMode="External"/><Relationship Id="rId6" Type="http://schemas.openxmlformats.org/officeDocument/2006/relationships/hyperlink" Target="https://www.mathworks.com/help/matlab/matlab_prog/what-is-a-live-script.html" TargetMode="External"/><Relationship Id="rId1" Type="http://schemas.openxmlformats.org/officeDocument/2006/relationships/slideLayout" Target="../slideLayouts/slideLayout4.xml"/><Relationship Id="rId2" Type="http://schemas.openxmlformats.org/officeDocument/2006/relationships/hyperlink" Target="http://jupyter.org/"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journals.aps.org/prl/abstract/10.1103/PhysRevLett.116.061102" TargetMode="External"/><Relationship Id="rId4" Type="http://schemas.openxmlformats.org/officeDocument/2006/relationships/hyperlink" Target="https://losc.ligo.org/s/events/GW150914/GW150914_tutorial.ipynb" TargetMode="External"/><Relationship Id="rId5" Type="http://schemas.openxmlformats.org/officeDocument/2006/relationships/image" Target="../media/image110.tiff"/><Relationship Id="rId6" Type="http://schemas.openxmlformats.org/officeDocument/2006/relationships/image" Target="../media/image111.tiff"/><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6.xml"/><Relationship Id="rId3" Type="http://schemas.openxmlformats.org/officeDocument/2006/relationships/image" Target="../media/image15.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112.png"/></Relationships>
</file>

<file path=ppt/slides/_rels/slide61.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13.png"/><Relationship Id="rId1" Type="http://schemas.openxmlformats.org/officeDocument/2006/relationships/slideLayout" Target="../slideLayouts/slideLayout30.xml"/><Relationship Id="rId2" Type="http://schemas.openxmlformats.org/officeDocument/2006/relationships/notesSlide" Target="../notesSlides/notesSlide4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11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3.xml"/><Relationship Id="rId3" Type="http://schemas.openxmlformats.org/officeDocument/2006/relationships/image" Target="../media/image15.emf"/></Relationships>
</file>

<file path=ppt/slides/_rels/slide64.xml.rels><?xml version="1.0" encoding="UTF-8" standalone="yes"?>
<Relationships xmlns="http://schemas.openxmlformats.org/package/2006/relationships"><Relationship Id="rId9" Type="http://schemas.openxmlformats.org/officeDocument/2006/relationships/hyperlink" Target="http://www.software.ac.uk/policy" TargetMode="External"/><Relationship Id="rId20" Type="http://schemas.openxmlformats.org/officeDocument/2006/relationships/image" Target="../media/image117.png"/><Relationship Id="rId21" Type="http://schemas.openxmlformats.org/officeDocument/2006/relationships/image" Target="../media/image118.png"/><Relationship Id="rId22" Type="http://schemas.openxmlformats.org/officeDocument/2006/relationships/image" Target="../media/image5.png"/><Relationship Id="rId10" Type="http://schemas.openxmlformats.org/officeDocument/2006/relationships/hyperlink" Target="http://www.software.ac.uk/blog" TargetMode="External"/><Relationship Id="rId11" Type="http://schemas.openxmlformats.org/officeDocument/2006/relationships/hyperlink" Target="http://www.software.ac.uk/software-carpentry" TargetMode="External"/><Relationship Id="rId12" Type="http://schemas.openxmlformats.org/officeDocument/2006/relationships/hyperlink" Target="http://www.software.ac.uk/resources/guides-everything" TargetMode="External"/><Relationship Id="rId13" Type="http://schemas.openxmlformats.org/officeDocument/2006/relationships/hyperlink" Target="http://www.software.ac.uk/resources/top-tips" TargetMode="External"/><Relationship Id="rId14" Type="http://schemas.openxmlformats.org/officeDocument/2006/relationships/hyperlink" Target="openresearchsoftware.metajnl.com" TargetMode="External"/><Relationship Id="rId15" Type="http://schemas.openxmlformats.org/officeDocument/2006/relationships/image" Target="../media/image8.png"/><Relationship Id="rId16" Type="http://schemas.openxmlformats.org/officeDocument/2006/relationships/image" Target="../media/image9.png"/><Relationship Id="rId17" Type="http://schemas.openxmlformats.org/officeDocument/2006/relationships/image" Target="../media/image115.png"/><Relationship Id="rId18" Type="http://schemas.openxmlformats.org/officeDocument/2006/relationships/image" Target="../media/image116.png"/><Relationship Id="rId19" Type="http://schemas.openxmlformats.org/officeDocument/2006/relationships/image" Target="../media/image2.png"/><Relationship Id="rId1" Type="http://schemas.openxmlformats.org/officeDocument/2006/relationships/slideLayout" Target="../slideLayouts/slideLayout30.xml"/><Relationship Id="rId2" Type="http://schemas.openxmlformats.org/officeDocument/2006/relationships/notesSlide" Target="../notesSlides/notesSlide44.xml"/><Relationship Id="rId3" Type="http://schemas.openxmlformats.org/officeDocument/2006/relationships/hyperlink" Target="http://www.software.ac.uk/fellowship-programme" TargetMode="External"/><Relationship Id="rId4" Type="http://schemas.openxmlformats.org/officeDocument/2006/relationships/hyperlink" Target="http://www.software.ac.uk/community/workshops" TargetMode="External"/><Relationship Id="rId5" Type="http://schemas.openxmlformats.org/officeDocument/2006/relationships/hyperlink" Target="http://www.software.ac.uk/open-call" TargetMode="External"/><Relationship Id="rId6" Type="http://schemas.openxmlformats.org/officeDocument/2006/relationships/hyperlink" Target="http://www.software.ac.uk/who-do-we-work" TargetMode="External"/><Relationship Id="rId7" Type="http://schemas.openxmlformats.org/officeDocument/2006/relationships/hyperlink" Target="http://www.software.ac.uk/software-evaluation-guide" TargetMode="External"/><Relationship Id="rId8" Type="http://schemas.openxmlformats.org/officeDocument/2006/relationships/hyperlink" Target="http://www.software.ac.uk/resources/case-studies"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dx.doi.org/10.5334/jors.ay" TargetMode="External"/><Relationship Id="rId3" Type="http://schemas.openxmlformats.org/officeDocument/2006/relationships/image" Target="../media/image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hyperlink" Target="https://swcarpentry.github.io/good-enough-practices-in-scientific-computing/" TargetMode="External"/><Relationship Id="rId3" Type="http://schemas.openxmlformats.org/officeDocument/2006/relationships/hyperlink" Target="http://arxiv.org/pdf/1609.00037v1.pdf"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19.png"/><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png"/><Relationship Id="rId1" Type="http://schemas.openxmlformats.org/officeDocument/2006/relationships/slideLayout" Target="../slideLayouts/slideLayout3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16.emf"/><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9.tiff"/><Relationship Id="rId1" Type="http://schemas.openxmlformats.org/officeDocument/2006/relationships/slideLayout" Target="../slideLayouts/slideLayout36.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95536" y="6093296"/>
            <a:ext cx="6120680" cy="6926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07504" y="116632"/>
            <a:ext cx="7056784" cy="108012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314325" y="295716"/>
            <a:ext cx="8220075" cy="6181284"/>
          </a:xfrm>
        </p:spPr>
        <p:txBody>
          <a:bodyPr anchor="b"/>
          <a:lstStyle/>
          <a:p>
            <a:r>
              <a:rPr lang="en-US" sz="6000" dirty="0" smtClean="0"/>
              <a:t>The work of the </a:t>
            </a:r>
            <a:br>
              <a:rPr lang="en-US" sz="6000" dirty="0" smtClean="0"/>
            </a:br>
            <a:r>
              <a:rPr lang="en-US" sz="6000" dirty="0" smtClean="0"/>
              <a:t>Software Sustainability</a:t>
            </a:r>
            <a:r>
              <a:rPr lang="en-US" sz="6000" dirty="0" smtClean="0"/>
              <a:t/>
            </a:r>
            <a:br>
              <a:rPr lang="en-US" sz="6000" dirty="0" smtClean="0"/>
            </a:br>
            <a:r>
              <a:rPr lang="en-US" sz="6000" dirty="0" smtClean="0"/>
              <a:t>Institute</a:t>
            </a:r>
            <a:r>
              <a:rPr lang="en-US" sz="6000" dirty="0" smtClean="0"/>
              <a:t/>
            </a:r>
            <a:br>
              <a:rPr lang="en-US" sz="6000" dirty="0" smtClean="0"/>
            </a:br>
            <a:r>
              <a:rPr lang="en-US" sz="2400" dirty="0" smtClean="0"/>
              <a:t/>
            </a:r>
            <a:br>
              <a:rPr lang="en-US" sz="2400" dirty="0" smtClean="0"/>
            </a:br>
            <a:r>
              <a:rPr lang="ro-RO" sz="2400" i="1" dirty="0" smtClean="0"/>
              <a:t>http</a:t>
            </a:r>
            <a:r>
              <a:rPr lang="ro-RO" sz="2400" i="1" dirty="0"/>
              <a:t>://</a:t>
            </a:r>
            <a:r>
              <a:rPr lang="ro-RO" sz="2400" i="1" dirty="0" err="1"/>
              <a:t>dx.doi.org</a:t>
            </a:r>
            <a:r>
              <a:rPr lang="ro-RO" sz="2400" i="1" dirty="0" smtClean="0"/>
              <a:t>/</a:t>
            </a:r>
            <a:r>
              <a:rPr lang="it-IT" sz="2400" i="1" dirty="0" smtClean="0"/>
              <a:t>10.6084/m9.figshare.4068017</a:t>
            </a:r>
            <a:r>
              <a:rPr lang="it-IT" sz="2400" i="1" dirty="0" smtClean="0"/>
              <a:t/>
            </a:r>
            <a:br>
              <a:rPr lang="it-IT" sz="2400" i="1" dirty="0" smtClean="0"/>
            </a:br>
            <a:r>
              <a:rPr lang="it-IT" sz="1800" i="1" dirty="0" smtClean="0"/>
              <a:t/>
            </a:r>
            <a:br>
              <a:rPr lang="it-IT" sz="1800" i="1" dirty="0" smtClean="0"/>
            </a:br>
            <a:r>
              <a:rPr lang="en-US" sz="2400" dirty="0" smtClean="0"/>
              <a:t>2</a:t>
            </a:r>
            <a:r>
              <a:rPr lang="en-US" sz="2400" baseline="30000" dirty="0" smtClean="0"/>
              <a:t>nd</a:t>
            </a:r>
            <a:r>
              <a:rPr lang="en-US" sz="2400" dirty="0" smtClean="0"/>
              <a:t> November 2016</a:t>
            </a:r>
            <a:r>
              <a:rPr lang="en-US" sz="2400" dirty="0" smtClean="0"/>
              <a:t>, </a:t>
            </a:r>
            <a:r>
              <a:rPr lang="en-US" sz="2400" dirty="0" smtClean="0"/>
              <a:t>LIGM Seminar, Paris</a:t>
            </a:r>
            <a:br>
              <a:rPr lang="en-US" sz="2400" dirty="0" smtClean="0"/>
            </a:br>
            <a:r>
              <a:rPr lang="en-US" sz="2400" dirty="0" smtClean="0"/>
              <a:t>Neil </a:t>
            </a:r>
            <a:r>
              <a:rPr lang="en-US" sz="2400" dirty="0" smtClean="0"/>
              <a:t>Chue Hong (@</a:t>
            </a:r>
            <a:r>
              <a:rPr lang="en-US" sz="2400" dirty="0" err="1" smtClean="0"/>
              <a:t>npch</a:t>
            </a:r>
            <a:r>
              <a:rPr lang="en-US" sz="2400" dirty="0" smtClean="0"/>
              <a:t>), Software Sustainability Institute</a:t>
            </a:r>
            <a:br>
              <a:rPr lang="en-US" sz="2400" dirty="0" smtClean="0"/>
            </a:br>
            <a:r>
              <a:rPr lang="en-US" sz="2400" dirty="0" smtClean="0"/>
              <a:t>ORCID: 0000-0002-8876-7606 | </a:t>
            </a:r>
            <a:r>
              <a:rPr lang="en-US" sz="2400" dirty="0" err="1" smtClean="0"/>
              <a:t>N.ChueHong@software.ac.uk</a:t>
            </a:r>
            <a:r>
              <a:rPr lang="en-US" sz="2400" dirty="0" smtClean="0"/>
              <a:t/>
            </a:r>
            <a:br>
              <a:rPr lang="en-US" sz="2400" dirty="0" smtClean="0"/>
            </a:br>
            <a:endParaRPr lang="en-US" sz="2400" dirty="0"/>
          </a:p>
        </p:txBody>
      </p:sp>
      <p:sp>
        <p:nvSpPr>
          <p:cNvPr id="4" name="TextBox 3"/>
          <p:cNvSpPr txBox="1"/>
          <p:nvPr/>
        </p:nvSpPr>
        <p:spPr>
          <a:xfrm>
            <a:off x="6489343" y="6457890"/>
            <a:ext cx="1400005" cy="400110"/>
          </a:xfrm>
          <a:prstGeom prst="rect">
            <a:avLst/>
          </a:prstGeom>
          <a:noFill/>
        </p:spPr>
        <p:txBody>
          <a:bodyPr wrap="none" rtlCol="0">
            <a:spAutoFit/>
          </a:bodyPr>
          <a:lstStyle/>
          <a:p>
            <a:r>
              <a:rPr lang="en-US" sz="1000" dirty="0"/>
              <a:t>S</a:t>
            </a:r>
            <a:r>
              <a:rPr lang="en-US" sz="1000" dirty="0" smtClean="0"/>
              <a:t>lides licensed under</a:t>
            </a:r>
            <a:br>
              <a:rPr lang="en-US" sz="1000" dirty="0" smtClean="0"/>
            </a:br>
            <a:r>
              <a:rPr lang="en-US" sz="1000" dirty="0" smtClean="0"/>
              <a:t>CC-BY where indicated:</a:t>
            </a:r>
            <a:endParaRPr lang="en-US" sz="1000" dirty="0"/>
          </a:p>
        </p:txBody>
      </p:sp>
      <p:pic>
        <p:nvPicPr>
          <p:cNvPr id="5" name="Picture 4"/>
          <p:cNvPicPr>
            <a:picLocks noChangeAspect="1"/>
          </p:cNvPicPr>
          <p:nvPr/>
        </p:nvPicPr>
        <p:blipFill>
          <a:blip r:embed="rId3"/>
          <a:stretch>
            <a:fillRect/>
          </a:stretch>
        </p:blipFill>
        <p:spPr>
          <a:xfrm>
            <a:off x="8026400" y="6464300"/>
            <a:ext cx="1117600" cy="393700"/>
          </a:xfrm>
          <a:prstGeom prst="rect">
            <a:avLst/>
          </a:prstGeom>
        </p:spPr>
      </p:pic>
      <p:pic>
        <p:nvPicPr>
          <p:cNvPr id="6" name="Picture 5"/>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815527" y="6172200"/>
            <a:ext cx="1232473" cy="610330"/>
          </a:xfrm>
          <a:prstGeom prst="rect">
            <a:avLst/>
          </a:prstGeom>
        </p:spPr>
      </p:pic>
      <p:sp>
        <p:nvSpPr>
          <p:cNvPr id="8" name="TextBox 7"/>
          <p:cNvSpPr txBox="1"/>
          <p:nvPr/>
        </p:nvSpPr>
        <p:spPr>
          <a:xfrm>
            <a:off x="395536" y="6084004"/>
            <a:ext cx="1475897" cy="369332"/>
          </a:xfrm>
          <a:prstGeom prst="rect">
            <a:avLst/>
          </a:prstGeom>
          <a:noFill/>
        </p:spPr>
        <p:txBody>
          <a:bodyPr wrap="none" rtlCol="0" anchor="t">
            <a:spAutoFit/>
          </a:bodyPr>
          <a:lstStyle/>
          <a:p>
            <a:r>
              <a:rPr lang="en-US" i="1" dirty="0" smtClean="0"/>
              <a:t>Supported by</a:t>
            </a:r>
            <a:endParaRPr lang="en-US" i="1" dirty="0"/>
          </a:p>
        </p:txBody>
      </p:sp>
      <p:sp>
        <p:nvSpPr>
          <p:cNvPr id="9" name="TextBox 8"/>
          <p:cNvSpPr txBox="1"/>
          <p:nvPr/>
        </p:nvSpPr>
        <p:spPr>
          <a:xfrm>
            <a:off x="4139952" y="6093296"/>
            <a:ext cx="1678627" cy="646331"/>
          </a:xfrm>
          <a:prstGeom prst="rect">
            <a:avLst/>
          </a:prstGeom>
          <a:noFill/>
        </p:spPr>
        <p:txBody>
          <a:bodyPr wrap="none" rtlCol="0" anchor="t">
            <a:spAutoFit/>
          </a:bodyPr>
          <a:lstStyle/>
          <a:p>
            <a:r>
              <a:rPr lang="en-US" i="1" dirty="0" smtClean="0">
                <a:solidFill>
                  <a:srgbClr val="000000"/>
                </a:solidFill>
              </a:rPr>
              <a:t>Project funding </a:t>
            </a:r>
            <a:br>
              <a:rPr lang="en-US" i="1" dirty="0" smtClean="0">
                <a:solidFill>
                  <a:srgbClr val="000000"/>
                </a:solidFill>
              </a:rPr>
            </a:br>
            <a:r>
              <a:rPr lang="en-US" i="1" dirty="0" smtClean="0">
                <a:solidFill>
                  <a:srgbClr val="000000"/>
                </a:solidFill>
              </a:rPr>
              <a:t>from</a:t>
            </a:r>
            <a:endParaRPr lang="en-US" i="1" dirty="0">
              <a:solidFill>
                <a:srgbClr val="000000"/>
              </a:solidFill>
            </a:endParaRPr>
          </a:p>
        </p:txBody>
      </p:sp>
      <p:pic>
        <p:nvPicPr>
          <p:cNvPr id="10" name="Picture 9"/>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7544" y="6453336"/>
            <a:ext cx="1219200" cy="338667"/>
          </a:xfrm>
          <a:prstGeom prst="rect">
            <a:avLst/>
          </a:prstGeom>
        </p:spPr>
      </p:pic>
      <p:pic>
        <p:nvPicPr>
          <p:cNvPr id="11" name="Picture 10"/>
          <p:cNvPicPr>
            <a:picLocks noChangeAspect="1"/>
          </p:cNvPicPr>
          <p:nvPr/>
        </p:nvPicPr>
        <p:blipFill>
          <a:blip r:embed="rId6"/>
          <a:stretch>
            <a:fillRect/>
          </a:stretch>
        </p:blipFill>
        <p:spPr>
          <a:xfrm>
            <a:off x="4860032" y="6453336"/>
            <a:ext cx="533400" cy="297305"/>
          </a:xfrm>
          <a:prstGeom prst="rect">
            <a:avLst/>
          </a:prstGeom>
        </p:spPr>
      </p:pic>
      <p:pic>
        <p:nvPicPr>
          <p:cNvPr id="2" name="Picture 1"/>
          <p:cNvPicPr>
            <a:picLocks noChangeAspect="1"/>
          </p:cNvPicPr>
          <p:nvPr/>
        </p:nvPicPr>
        <p:blipFill>
          <a:blip r:embed="rId7"/>
          <a:stretch>
            <a:fillRect/>
          </a:stretch>
        </p:blipFill>
        <p:spPr>
          <a:xfrm>
            <a:off x="3131840" y="6165304"/>
            <a:ext cx="686144" cy="583952"/>
          </a:xfrm>
          <a:prstGeom prst="rect">
            <a:avLst/>
          </a:prstGeom>
        </p:spPr>
      </p:pic>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24128" y="6237312"/>
            <a:ext cx="702479" cy="490488"/>
          </a:xfrm>
          <a:prstGeom prst="rect">
            <a:avLst/>
          </a:prstGeom>
        </p:spPr>
      </p:pic>
      <p:pic>
        <p:nvPicPr>
          <p:cNvPr id="13" name="Picture 12" descr="logomanchester"/>
          <p:cNvPicPr>
            <a:picLocks noChangeAspect="1" noChangeArrowheads="1"/>
          </p:cNvPicPr>
          <p:nvPr/>
        </p:nvPicPr>
        <p:blipFill>
          <a:blip r:embed="rId9"/>
          <a:srcRect/>
          <a:stretch>
            <a:fillRect/>
          </a:stretch>
        </p:blipFill>
        <p:spPr bwMode="auto">
          <a:xfrm>
            <a:off x="1210657" y="360098"/>
            <a:ext cx="1659890" cy="566945"/>
          </a:xfrm>
          <a:prstGeom prst="rect">
            <a:avLst/>
          </a:prstGeom>
          <a:noFill/>
          <a:ln w="9525">
            <a:noFill/>
            <a:miter lim="800000"/>
            <a:headEnd/>
            <a:tailEnd/>
          </a:ln>
        </p:spPr>
      </p:pic>
      <p:pic>
        <p:nvPicPr>
          <p:cNvPr id="14" name="Picture 13" descr="EUcrest-official-noborder"/>
          <p:cNvPicPr>
            <a:picLocks noChangeAspect="1" noChangeArrowheads="1"/>
          </p:cNvPicPr>
          <p:nvPr/>
        </p:nvPicPr>
        <p:blipFill>
          <a:blip r:embed="rId10"/>
          <a:srcRect/>
          <a:stretch>
            <a:fillRect/>
          </a:stretch>
        </p:blipFill>
        <p:spPr bwMode="auto">
          <a:xfrm>
            <a:off x="160931" y="174188"/>
            <a:ext cx="960348" cy="938765"/>
          </a:xfrm>
          <a:prstGeom prst="rect">
            <a:avLst/>
          </a:prstGeom>
          <a:noFill/>
          <a:ln w="9525">
            <a:noFill/>
            <a:miter lim="800000"/>
            <a:headEnd/>
            <a:tailEnd/>
          </a:ln>
        </p:spPr>
      </p:pic>
      <p:pic>
        <p:nvPicPr>
          <p:cNvPr id="15" name="Picture 9"/>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908035" y="404664"/>
            <a:ext cx="2184245" cy="504056"/>
          </a:xfrm>
          <a:prstGeom prst="rect">
            <a:avLst/>
          </a:prstGeom>
          <a:noFill/>
          <a:ln w="9525">
            <a:noFill/>
            <a:miter lim="800000"/>
            <a:headEnd/>
            <a:tailEnd/>
          </a:ln>
        </p:spPr>
      </p:pic>
      <p:pic>
        <p:nvPicPr>
          <p:cNvPr id="16" name="Picture 15"/>
          <p:cNvPicPr>
            <a:picLocks noChangeAspect="1"/>
          </p:cNvPicPr>
          <p:nvPr/>
        </p:nvPicPr>
        <p:blipFill>
          <a:blip r:embed="rId12"/>
          <a:stretch>
            <a:fillRect/>
          </a:stretch>
        </p:blipFill>
        <p:spPr>
          <a:xfrm>
            <a:off x="2959925" y="354763"/>
            <a:ext cx="1858731" cy="577614"/>
          </a:xfrm>
          <a:prstGeom prst="rect">
            <a:avLst/>
          </a:prstGeom>
        </p:spPr>
      </p:pic>
    </p:spTree>
    <p:extLst>
      <p:ext uri="{BB962C8B-B14F-4D97-AF65-F5344CB8AC3E}">
        <p14:creationId xmlns:p14="http://schemas.microsoft.com/office/powerpoint/2010/main" val="21721891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2"/>
          <p:cNvSpPr>
            <a:spLocks noGrp="1"/>
          </p:cNvSpPr>
          <p:nvPr>
            <p:ph type="title" idx="4294967295"/>
          </p:nvPr>
        </p:nvSpPr>
        <p:spPr/>
        <p:txBody>
          <a:bodyPr>
            <a:normAutofit fontScale="90000"/>
          </a:bodyPr>
          <a:lstStyle/>
          <a:p>
            <a:r>
              <a:rPr lang="en-US" dirty="0" smtClean="0"/>
              <a:t>Errors due to </a:t>
            </a:r>
            <a:br>
              <a:rPr lang="en-US" dirty="0" smtClean="0"/>
            </a:br>
            <a:r>
              <a:rPr lang="en-US" dirty="0" smtClean="0"/>
              <a:t>bioinformatics pipeline</a:t>
            </a:r>
            <a:endParaRPr lang="en-US" dirty="0"/>
          </a:p>
        </p:txBody>
      </p:sp>
      <p:sp>
        <p:nvSpPr>
          <p:cNvPr id="62467" name="Rectangle 3"/>
          <p:cNvSpPr>
            <a:spLocks noChangeArrowheads="1"/>
          </p:cNvSpPr>
          <p:nvPr/>
        </p:nvSpPr>
        <p:spPr bwMode="auto">
          <a:xfrm>
            <a:off x="107504" y="5661248"/>
            <a:ext cx="9036496" cy="1200328"/>
          </a:xfrm>
          <a:prstGeom prst="rect">
            <a:avLst/>
          </a:prstGeom>
          <a:noFill/>
          <a:ln w="9525">
            <a:noFill/>
            <a:miter lim="800000"/>
            <a:headEnd/>
            <a:tailEnd/>
          </a:ln>
        </p:spPr>
        <p:txBody>
          <a:bodyPr wrap="square">
            <a:prstTxWarp prst="textNoShape">
              <a:avLst/>
            </a:prstTxWarp>
            <a:spAutoFit/>
          </a:bodyPr>
          <a:lstStyle/>
          <a:p>
            <a:r>
              <a:rPr lang="en-GB" sz="2400" dirty="0">
                <a:solidFill>
                  <a:srgbClr val="FF0000"/>
                </a:solidFill>
                <a:ea typeface="Batang" pitchFamily="18" charset="-127"/>
                <a:cs typeface="Batang" pitchFamily="18" charset="-127"/>
              </a:rPr>
              <a:t>The results presented in the Report “Ancient Ethiopian genome reveals extensive Eurasian admixture throughout the African continent“ were affected by a bioinformatics </a:t>
            </a:r>
            <a:r>
              <a:rPr lang="en-GB" sz="2400" dirty="0" smtClean="0">
                <a:solidFill>
                  <a:srgbClr val="FF0000"/>
                </a:solidFill>
                <a:ea typeface="Batang" pitchFamily="18" charset="-127"/>
                <a:cs typeface="Batang" pitchFamily="18" charset="-127"/>
              </a:rPr>
              <a:t>error</a:t>
            </a:r>
            <a:endParaRPr lang="en-GB" sz="2400" i="1" dirty="0">
              <a:solidFill>
                <a:srgbClr val="FF0000"/>
              </a:solidFill>
              <a:latin typeface="Calibri"/>
              <a:ea typeface="Batang" pitchFamily="18" charset="-127"/>
              <a:cs typeface="Batang" pitchFamily="18" charset="-127"/>
            </a:endParaRPr>
          </a:p>
        </p:txBody>
      </p:sp>
      <p:pic>
        <p:nvPicPr>
          <p:cNvPr id="2" name="Picture 1" descr="africanmigration.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9512" y="188640"/>
            <a:ext cx="8728522" cy="5475784"/>
          </a:xfrm>
          <a:prstGeom prst="rect">
            <a:avLst/>
          </a:prstGeom>
        </p:spPr>
      </p:pic>
      <p:sp>
        <p:nvSpPr>
          <p:cNvPr id="62468" name="Text Box 4"/>
          <p:cNvSpPr txBox="1">
            <a:spLocks noChangeArrowheads="1"/>
          </p:cNvSpPr>
          <p:nvPr/>
        </p:nvSpPr>
        <p:spPr bwMode="auto">
          <a:xfrm>
            <a:off x="5436096" y="4581128"/>
            <a:ext cx="3279489" cy="646331"/>
          </a:xfrm>
          <a:prstGeom prst="rect">
            <a:avLst/>
          </a:prstGeom>
          <a:noFill/>
          <a:ln w="9525">
            <a:noFill/>
            <a:miter lim="800000"/>
            <a:headEnd/>
            <a:tailEnd/>
          </a:ln>
        </p:spPr>
        <p:txBody>
          <a:bodyPr wrap="none">
            <a:prstTxWarp prst="textNoShape">
              <a:avLst/>
            </a:prstTxWarp>
            <a:spAutoFit/>
          </a:bodyPr>
          <a:lstStyle/>
          <a:p>
            <a:r>
              <a:rPr lang="en-GB" dirty="0" err="1" smtClean="0">
                <a:solidFill>
                  <a:prstClr val="black"/>
                </a:solidFill>
                <a:latin typeface="Calibri"/>
                <a:ea typeface="Batang" pitchFamily="18" charset="-127"/>
                <a:cs typeface="Batang" pitchFamily="18" charset="-127"/>
              </a:rPr>
              <a:t>Llorente</a:t>
            </a:r>
            <a:r>
              <a:rPr lang="en-GB" dirty="0" smtClean="0">
                <a:solidFill>
                  <a:prstClr val="black"/>
                </a:solidFill>
                <a:latin typeface="Calibri"/>
                <a:ea typeface="Batang" pitchFamily="18" charset="-127"/>
                <a:cs typeface="Batang" pitchFamily="18" charset="-127"/>
              </a:rPr>
              <a:t> et al. Science, 350, 6262</a:t>
            </a:r>
          </a:p>
          <a:p>
            <a:r>
              <a:rPr lang="en-US" dirty="0" err="1" smtClean="0">
                <a:solidFill>
                  <a:prstClr val="black"/>
                </a:solidFill>
                <a:latin typeface="Calibri"/>
                <a:ea typeface="Batang" pitchFamily="18" charset="-127"/>
                <a:cs typeface="Batang" pitchFamily="18" charset="-127"/>
              </a:rPr>
              <a:t>doi</a:t>
            </a:r>
            <a:r>
              <a:rPr lang="en-US" dirty="0" smtClean="0">
                <a:solidFill>
                  <a:prstClr val="black"/>
                </a:solidFill>
                <a:latin typeface="Calibri"/>
                <a:ea typeface="Batang" pitchFamily="18" charset="-127"/>
                <a:cs typeface="Batang" pitchFamily="18" charset="-127"/>
              </a:rPr>
              <a:t>:</a:t>
            </a:r>
            <a:r>
              <a:rPr lang="fi-FI" dirty="0">
                <a:solidFill>
                  <a:prstClr val="black"/>
                </a:solidFill>
                <a:ea typeface="Batang" pitchFamily="18" charset="-127"/>
                <a:cs typeface="Batang" pitchFamily="18" charset="-127"/>
              </a:rPr>
              <a:t>10.1126/science.aad2879</a:t>
            </a:r>
            <a:endParaRPr lang="en-GB" dirty="0">
              <a:solidFill>
                <a:prstClr val="black"/>
              </a:solidFill>
              <a:latin typeface="Calibri"/>
              <a:ea typeface="Batang" pitchFamily="18" charset="-127"/>
              <a:cs typeface="Batang" pitchFamily="18" charset="-127"/>
            </a:endParaRPr>
          </a:p>
        </p:txBody>
      </p:sp>
    </p:spTree>
    <p:extLst>
      <p:ext uri="{BB962C8B-B14F-4D97-AF65-F5344CB8AC3E}">
        <p14:creationId xmlns:p14="http://schemas.microsoft.com/office/powerpoint/2010/main" val="114331403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tle 12"/>
          <p:cNvSpPr>
            <a:spLocks noGrp="1"/>
          </p:cNvSpPr>
          <p:nvPr>
            <p:ph type="title" idx="4294967295"/>
          </p:nvPr>
        </p:nvSpPr>
        <p:spPr/>
        <p:txBody>
          <a:bodyPr>
            <a:normAutofit fontScale="90000"/>
          </a:bodyPr>
          <a:lstStyle/>
          <a:p>
            <a:r>
              <a:rPr lang="en-US" dirty="0" smtClean="0"/>
              <a:t>Raise standards for preclinical cancer research</a:t>
            </a:r>
            <a:endParaRPr lang="en-US" dirty="0"/>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143999" cy="6858000"/>
          </a:xfrm>
          <a:prstGeom prst="rect">
            <a:avLst/>
          </a:prstGeom>
        </p:spPr>
      </p:pic>
      <p:sp>
        <p:nvSpPr>
          <p:cNvPr id="62467" name="Rectangle 3"/>
          <p:cNvSpPr>
            <a:spLocks noChangeArrowheads="1"/>
          </p:cNvSpPr>
          <p:nvPr/>
        </p:nvSpPr>
        <p:spPr bwMode="auto">
          <a:xfrm>
            <a:off x="3581400" y="3828872"/>
            <a:ext cx="4572000" cy="1200328"/>
          </a:xfrm>
          <a:prstGeom prst="rect">
            <a:avLst/>
          </a:prstGeom>
          <a:noFill/>
          <a:ln w="9525">
            <a:noFill/>
            <a:miter lim="800000"/>
            <a:headEnd/>
            <a:tailEnd/>
          </a:ln>
        </p:spPr>
        <p:txBody>
          <a:bodyPr>
            <a:prstTxWarp prst="textNoShape">
              <a:avLst/>
            </a:prstTxWarp>
            <a:spAutoFit/>
          </a:bodyPr>
          <a:lstStyle/>
          <a:p>
            <a:pPr algn="r"/>
            <a:r>
              <a:rPr lang="en-GB" sz="2400" dirty="0" smtClean="0">
                <a:solidFill>
                  <a:srgbClr val="FF0000"/>
                </a:solidFill>
                <a:latin typeface="Calibri"/>
                <a:ea typeface="Batang" pitchFamily="18" charset="-127"/>
                <a:cs typeface="Batang" pitchFamily="18" charset="-127"/>
              </a:rPr>
              <a:t>47 out of 53 </a:t>
            </a:r>
            <a:br>
              <a:rPr lang="en-GB" sz="2400" dirty="0" smtClean="0">
                <a:solidFill>
                  <a:srgbClr val="FF0000"/>
                </a:solidFill>
                <a:latin typeface="Calibri"/>
                <a:ea typeface="Batang" pitchFamily="18" charset="-127"/>
                <a:cs typeface="Batang" pitchFamily="18" charset="-127"/>
              </a:rPr>
            </a:br>
            <a:r>
              <a:rPr lang="en-GB" sz="2400" dirty="0" smtClean="0">
                <a:solidFill>
                  <a:srgbClr val="FF0000"/>
                </a:solidFill>
                <a:latin typeface="Calibri"/>
                <a:ea typeface="Batang" pitchFamily="18" charset="-127"/>
                <a:cs typeface="Batang" pitchFamily="18" charset="-127"/>
              </a:rPr>
              <a:t>“</a:t>
            </a:r>
            <a:r>
              <a:rPr lang="en-GB" sz="2400" dirty="0">
                <a:solidFill>
                  <a:srgbClr val="FF0000"/>
                </a:solidFill>
                <a:latin typeface="Calibri"/>
                <a:ea typeface="Batang" pitchFamily="18" charset="-127"/>
                <a:cs typeface="Batang" pitchFamily="18" charset="-127"/>
              </a:rPr>
              <a:t>landmark” publications</a:t>
            </a:r>
            <a:r>
              <a:rPr lang="en-GB" sz="2400" dirty="0" smtClean="0">
                <a:solidFill>
                  <a:srgbClr val="FF0000"/>
                </a:solidFill>
                <a:latin typeface="Calibri"/>
                <a:ea typeface="Batang" pitchFamily="18" charset="-127"/>
                <a:cs typeface="Batang" pitchFamily="18" charset="-127"/>
              </a:rPr>
              <a:t> </a:t>
            </a:r>
            <a:br>
              <a:rPr lang="en-GB" sz="2400" dirty="0" smtClean="0">
                <a:solidFill>
                  <a:srgbClr val="FF0000"/>
                </a:solidFill>
                <a:latin typeface="Calibri"/>
                <a:ea typeface="Batang" pitchFamily="18" charset="-127"/>
                <a:cs typeface="Batang" pitchFamily="18" charset="-127"/>
              </a:rPr>
            </a:br>
            <a:r>
              <a:rPr lang="en-GB" sz="2400" dirty="0" smtClean="0">
                <a:solidFill>
                  <a:srgbClr val="FF0000"/>
                </a:solidFill>
                <a:latin typeface="Calibri"/>
                <a:ea typeface="Batang" pitchFamily="18" charset="-127"/>
                <a:cs typeface="Batang" pitchFamily="18" charset="-127"/>
              </a:rPr>
              <a:t>could </a:t>
            </a:r>
            <a:r>
              <a:rPr lang="en-GB" sz="2400" dirty="0">
                <a:solidFill>
                  <a:srgbClr val="FF0000"/>
                </a:solidFill>
                <a:latin typeface="Calibri"/>
                <a:ea typeface="Batang" pitchFamily="18" charset="-127"/>
                <a:cs typeface="Batang" pitchFamily="18" charset="-127"/>
              </a:rPr>
              <a:t>not be </a:t>
            </a:r>
            <a:r>
              <a:rPr lang="en-GB" sz="2400" dirty="0" smtClean="0">
                <a:solidFill>
                  <a:srgbClr val="FF0000"/>
                </a:solidFill>
                <a:latin typeface="Calibri"/>
                <a:ea typeface="Batang" pitchFamily="18" charset="-127"/>
                <a:cs typeface="Batang" pitchFamily="18" charset="-127"/>
              </a:rPr>
              <a:t>replicated</a:t>
            </a:r>
            <a:endParaRPr lang="en-GB" sz="2400" dirty="0">
              <a:solidFill>
                <a:srgbClr val="FF0000"/>
              </a:solidFill>
              <a:latin typeface="Calibri"/>
              <a:ea typeface="Batang" pitchFamily="18" charset="-127"/>
              <a:cs typeface="Batang" pitchFamily="18" charset="-127"/>
            </a:endParaRPr>
          </a:p>
        </p:txBody>
      </p:sp>
      <p:sp>
        <p:nvSpPr>
          <p:cNvPr id="62468" name="Text Box 4"/>
          <p:cNvSpPr txBox="1">
            <a:spLocks noChangeArrowheads="1"/>
          </p:cNvSpPr>
          <p:nvPr/>
        </p:nvSpPr>
        <p:spPr bwMode="auto">
          <a:xfrm rot="16200000">
            <a:off x="6982564" y="3152036"/>
            <a:ext cx="3140403" cy="646331"/>
          </a:xfrm>
          <a:prstGeom prst="rect">
            <a:avLst/>
          </a:prstGeom>
          <a:noFill/>
          <a:ln w="9525">
            <a:noFill/>
            <a:miter lim="800000"/>
            <a:headEnd/>
            <a:tailEnd/>
          </a:ln>
        </p:spPr>
        <p:txBody>
          <a:bodyPr wrap="none">
            <a:prstTxWarp prst="textNoShape">
              <a:avLst/>
            </a:prstTxWarp>
            <a:spAutoFit/>
          </a:bodyPr>
          <a:lstStyle/>
          <a:p>
            <a:r>
              <a:rPr lang="en-GB" dirty="0" smtClean="0">
                <a:solidFill>
                  <a:prstClr val="black"/>
                </a:solidFill>
                <a:latin typeface="Calibri"/>
                <a:ea typeface="Batang" pitchFamily="18" charset="-127"/>
                <a:cs typeface="Batang" pitchFamily="18" charset="-127"/>
              </a:rPr>
              <a:t>Begley</a:t>
            </a:r>
            <a:r>
              <a:rPr lang="en-GB" dirty="0">
                <a:solidFill>
                  <a:prstClr val="black"/>
                </a:solidFill>
                <a:latin typeface="Calibri"/>
                <a:ea typeface="Batang" pitchFamily="18" charset="-127"/>
                <a:cs typeface="Batang" pitchFamily="18" charset="-127"/>
              </a:rPr>
              <a:t>, </a:t>
            </a:r>
            <a:r>
              <a:rPr lang="en-GB" dirty="0" smtClean="0">
                <a:solidFill>
                  <a:prstClr val="black"/>
                </a:solidFill>
                <a:latin typeface="Calibri"/>
                <a:ea typeface="Batang" pitchFamily="18" charset="-127"/>
                <a:cs typeface="Batang" pitchFamily="18" charset="-127"/>
              </a:rPr>
              <a:t>Ellis. Nature</a:t>
            </a:r>
            <a:r>
              <a:rPr lang="en-GB" dirty="0">
                <a:solidFill>
                  <a:prstClr val="black"/>
                </a:solidFill>
                <a:latin typeface="Calibri"/>
                <a:ea typeface="Batang" pitchFamily="18" charset="-127"/>
                <a:cs typeface="Batang" pitchFamily="18" charset="-127"/>
              </a:rPr>
              <a:t>, 483, </a:t>
            </a:r>
            <a:r>
              <a:rPr lang="en-GB" dirty="0" smtClean="0">
                <a:solidFill>
                  <a:prstClr val="black"/>
                </a:solidFill>
                <a:latin typeface="Calibri"/>
                <a:ea typeface="Batang" pitchFamily="18" charset="-127"/>
                <a:cs typeface="Batang" pitchFamily="18" charset="-127"/>
              </a:rPr>
              <a:t>2012</a:t>
            </a:r>
          </a:p>
          <a:p>
            <a:r>
              <a:rPr lang="en-US" dirty="0" smtClean="0">
                <a:solidFill>
                  <a:prstClr val="black"/>
                </a:solidFill>
                <a:latin typeface="Calibri"/>
                <a:ea typeface="Batang" pitchFamily="18" charset="-127"/>
                <a:cs typeface="Batang" pitchFamily="18" charset="-127"/>
              </a:rPr>
              <a:t>doi:10.1038/483531a</a:t>
            </a:r>
            <a:endParaRPr lang="en-GB" dirty="0">
              <a:solidFill>
                <a:prstClr val="black"/>
              </a:solidFill>
              <a:latin typeface="Calibri"/>
              <a:ea typeface="Batang" pitchFamily="18" charset="-127"/>
              <a:cs typeface="Batang" pitchFamily="18" charset="-127"/>
            </a:endParaRPr>
          </a:p>
        </p:txBody>
      </p:sp>
    </p:spTree>
    <p:extLst>
      <p:ext uri="{BB962C8B-B14F-4D97-AF65-F5344CB8AC3E}">
        <p14:creationId xmlns:p14="http://schemas.microsoft.com/office/powerpoint/2010/main" val="1752984366"/>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idx="4294967295"/>
          </p:nvPr>
        </p:nvSpPr>
        <p:spPr/>
        <p:txBody>
          <a:bodyPr>
            <a:normAutofit fontScale="90000"/>
          </a:bodyPr>
          <a:lstStyle/>
          <a:p>
            <a:r>
              <a:rPr lang="en-US" dirty="0" smtClean="0"/>
              <a:t>Repeatability of published microarray gene expression analyses</a:t>
            </a:r>
            <a:endParaRPr lang="en-US" dirty="0"/>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743" y="-25571"/>
            <a:ext cx="9156743" cy="6883571"/>
          </a:xfrm>
          <a:prstGeom prst="rect">
            <a:avLst/>
          </a:prstGeom>
        </p:spPr>
      </p:pic>
      <p:sp>
        <p:nvSpPr>
          <p:cNvPr id="62467" name="Rectangle 3"/>
          <p:cNvSpPr>
            <a:spLocks noChangeArrowheads="1"/>
          </p:cNvSpPr>
          <p:nvPr/>
        </p:nvSpPr>
        <p:spPr bwMode="auto">
          <a:xfrm>
            <a:off x="0" y="692696"/>
            <a:ext cx="8927976" cy="1938992"/>
          </a:xfrm>
          <a:prstGeom prst="rect">
            <a:avLst/>
          </a:prstGeom>
          <a:noFill/>
          <a:ln w="9525">
            <a:noFill/>
            <a:miter lim="800000"/>
            <a:headEnd/>
            <a:tailEnd/>
          </a:ln>
        </p:spPr>
        <p:txBody>
          <a:bodyPr wrap="square">
            <a:prstTxWarp prst="textNoShape">
              <a:avLst/>
            </a:prstTxWarp>
            <a:spAutoFit/>
          </a:bodyPr>
          <a:lstStyle/>
          <a:p>
            <a:pPr algn="r"/>
            <a:r>
              <a:rPr lang="en-GB" sz="2400" dirty="0" smtClean="0">
                <a:solidFill>
                  <a:srgbClr val="FF0000"/>
                </a:solidFill>
                <a:latin typeface="Calibri"/>
                <a:ea typeface="Batang" pitchFamily="18" charset="-127"/>
                <a:cs typeface="Batang" pitchFamily="18" charset="-127"/>
              </a:rPr>
              <a:t>56% of analyses could not be repeated, </a:t>
            </a:r>
            <a:br>
              <a:rPr lang="en-GB" sz="2400" dirty="0" smtClean="0">
                <a:solidFill>
                  <a:srgbClr val="FF0000"/>
                </a:solidFill>
                <a:latin typeface="Calibri"/>
                <a:ea typeface="Batang" pitchFamily="18" charset="-127"/>
                <a:cs typeface="Batang" pitchFamily="18" charset="-127"/>
              </a:rPr>
            </a:br>
            <a:r>
              <a:rPr lang="en-GB" sz="2400" dirty="0" smtClean="0">
                <a:solidFill>
                  <a:srgbClr val="FF0000"/>
                </a:solidFill>
                <a:latin typeface="Calibri"/>
                <a:ea typeface="Batang" pitchFamily="18" charset="-127"/>
                <a:cs typeface="Batang" pitchFamily="18" charset="-127"/>
              </a:rPr>
              <a:t>of which 30% were because of software issues. </a:t>
            </a:r>
          </a:p>
          <a:p>
            <a:pPr algn="r"/>
            <a:r>
              <a:rPr lang="en-GB" sz="2400" dirty="0" smtClean="0">
                <a:solidFill>
                  <a:srgbClr val="FF0000"/>
                </a:solidFill>
                <a:latin typeface="Calibri"/>
                <a:ea typeface="Batang" pitchFamily="18" charset="-127"/>
                <a:cs typeface="Batang" pitchFamily="18" charset="-127"/>
              </a:rPr>
              <a:t>50% did not state software version, 39% did not provide raw data.</a:t>
            </a:r>
          </a:p>
          <a:p>
            <a:pPr algn="r"/>
            <a:r>
              <a:rPr lang="en-GB" sz="2400" dirty="0" smtClean="0">
                <a:solidFill>
                  <a:srgbClr val="FF0000"/>
                </a:solidFill>
                <a:latin typeface="Calibri"/>
                <a:ea typeface="Batang" pitchFamily="18" charset="-127"/>
                <a:cs typeface="Batang" pitchFamily="18" charset="-127"/>
              </a:rPr>
              <a:t>Only 11% could be reproduced satisfactorily.  </a:t>
            </a:r>
            <a:br>
              <a:rPr lang="en-GB" sz="2400" dirty="0" smtClean="0">
                <a:solidFill>
                  <a:srgbClr val="FF0000"/>
                </a:solidFill>
                <a:latin typeface="Calibri"/>
                <a:ea typeface="Batang" pitchFamily="18" charset="-127"/>
                <a:cs typeface="Batang" pitchFamily="18" charset="-127"/>
              </a:rPr>
            </a:br>
            <a:endParaRPr lang="en-GB" sz="2400" dirty="0">
              <a:solidFill>
                <a:srgbClr val="FF0000"/>
              </a:solidFill>
              <a:latin typeface="Calibri"/>
              <a:ea typeface="Batang" pitchFamily="18" charset="-127"/>
              <a:cs typeface="Batang" pitchFamily="18" charset="-127"/>
            </a:endParaRPr>
          </a:p>
        </p:txBody>
      </p:sp>
      <p:sp>
        <p:nvSpPr>
          <p:cNvPr id="62468" name="Text Box 4"/>
          <p:cNvSpPr txBox="1">
            <a:spLocks noChangeArrowheads="1"/>
          </p:cNvSpPr>
          <p:nvPr/>
        </p:nvSpPr>
        <p:spPr bwMode="auto">
          <a:xfrm>
            <a:off x="1756" y="32191"/>
            <a:ext cx="4046037" cy="646331"/>
          </a:xfrm>
          <a:prstGeom prst="rect">
            <a:avLst/>
          </a:prstGeom>
          <a:noFill/>
          <a:ln w="9525">
            <a:noFill/>
            <a:miter lim="800000"/>
            <a:headEnd/>
            <a:tailEnd/>
          </a:ln>
        </p:spPr>
        <p:txBody>
          <a:bodyPr wrap="none">
            <a:prstTxWarp prst="textNoShape">
              <a:avLst/>
            </a:prstTxWarp>
            <a:spAutoFit/>
          </a:bodyPr>
          <a:lstStyle/>
          <a:p>
            <a:r>
              <a:rPr lang="en-GB" dirty="0" smtClean="0">
                <a:solidFill>
                  <a:prstClr val="black"/>
                </a:solidFill>
                <a:latin typeface="Calibri"/>
                <a:ea typeface="Batang" pitchFamily="18" charset="-127"/>
                <a:cs typeface="Batang" pitchFamily="18" charset="-127"/>
              </a:rPr>
              <a:t>Ioannidis et al. Nature Genetics, 41, 2010</a:t>
            </a:r>
          </a:p>
          <a:p>
            <a:r>
              <a:rPr lang="en-US" dirty="0" err="1" smtClean="0">
                <a:solidFill>
                  <a:prstClr val="black"/>
                </a:solidFill>
                <a:latin typeface="Calibri"/>
                <a:ea typeface="Batang" pitchFamily="18" charset="-127"/>
                <a:cs typeface="Batang" pitchFamily="18" charset="-127"/>
              </a:rPr>
              <a:t>doi</a:t>
            </a:r>
            <a:r>
              <a:rPr lang="en-US" dirty="0" smtClean="0">
                <a:solidFill>
                  <a:prstClr val="black"/>
                </a:solidFill>
                <a:latin typeface="Calibri"/>
                <a:ea typeface="Batang" pitchFamily="18" charset="-127"/>
                <a:cs typeface="Batang" pitchFamily="18" charset="-127"/>
              </a:rPr>
              <a:t>:</a:t>
            </a:r>
            <a:r>
              <a:rPr lang="nb-NO" dirty="0">
                <a:solidFill>
                  <a:prstClr val="black"/>
                </a:solidFill>
                <a:ea typeface="Batang" pitchFamily="18" charset="-127"/>
                <a:cs typeface="Batang" pitchFamily="18" charset="-127"/>
              </a:rPr>
              <a:t>10.1038/ng.295</a:t>
            </a:r>
            <a:endParaRPr lang="en-GB" dirty="0">
              <a:solidFill>
                <a:prstClr val="black"/>
              </a:solidFill>
              <a:latin typeface="Calibri"/>
              <a:ea typeface="Batang" pitchFamily="18" charset="-127"/>
              <a:cs typeface="Batang" pitchFamily="18" charset="-127"/>
            </a:endParaRPr>
          </a:p>
        </p:txBody>
      </p:sp>
      <p:pic>
        <p:nvPicPr>
          <p:cNvPr id="3" name="Picture 2"/>
          <p:cNvPicPr>
            <a:picLocks noChangeAspect="1"/>
          </p:cNvPicPr>
          <p:nvPr/>
        </p:nvPicPr>
        <p:blipFill>
          <a:blip r:embed="rId4"/>
          <a:stretch>
            <a:fillRect/>
          </a:stretch>
        </p:blipFill>
        <p:spPr>
          <a:xfrm>
            <a:off x="4448614" y="4149080"/>
            <a:ext cx="4695386" cy="2700095"/>
          </a:xfrm>
          <a:prstGeom prst="rect">
            <a:avLst/>
          </a:prstGeom>
        </p:spPr>
      </p:pic>
    </p:spTree>
    <p:extLst>
      <p:ext uri="{BB962C8B-B14F-4D97-AF65-F5344CB8AC3E}">
        <p14:creationId xmlns:p14="http://schemas.microsoft.com/office/powerpoint/2010/main" val="32897429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a:t>
            </a:r>
            <a:endParaRPr lang="en-US" dirty="0"/>
          </a:p>
        </p:txBody>
      </p:sp>
      <p:pic>
        <p:nvPicPr>
          <p:cNvPr id="5" name="Picture 4"/>
          <p:cNvPicPr>
            <a:picLocks noChangeAspect="1"/>
          </p:cNvPicPr>
          <p:nvPr/>
        </p:nvPicPr>
        <p:blipFill>
          <a:blip r:embed="rId3"/>
          <a:stretch>
            <a:fillRect/>
          </a:stretch>
        </p:blipFill>
        <p:spPr>
          <a:xfrm>
            <a:off x="-17696" y="-20603"/>
            <a:ext cx="9161696" cy="7598636"/>
          </a:xfrm>
          <a:prstGeom prst="rect">
            <a:avLst/>
          </a:prstGeom>
        </p:spPr>
      </p:pic>
      <p:sp>
        <p:nvSpPr>
          <p:cNvPr id="4" name="Rectangle 3"/>
          <p:cNvSpPr>
            <a:spLocks noChangeArrowheads="1"/>
          </p:cNvSpPr>
          <p:nvPr/>
        </p:nvSpPr>
        <p:spPr bwMode="auto">
          <a:xfrm>
            <a:off x="-252536" y="548680"/>
            <a:ext cx="8927976" cy="830997"/>
          </a:xfrm>
          <a:prstGeom prst="rect">
            <a:avLst/>
          </a:prstGeom>
          <a:noFill/>
          <a:ln w="9525">
            <a:noFill/>
            <a:miter lim="800000"/>
            <a:headEnd/>
            <a:tailEnd/>
          </a:ln>
        </p:spPr>
        <p:txBody>
          <a:bodyPr wrap="square">
            <a:prstTxWarp prst="textNoShape">
              <a:avLst/>
            </a:prstTxWarp>
            <a:spAutoFit/>
          </a:bodyPr>
          <a:lstStyle/>
          <a:p>
            <a:pPr algn="r"/>
            <a:r>
              <a:rPr lang="en-GB" sz="2400" dirty="0" smtClean="0">
                <a:solidFill>
                  <a:srgbClr val="FF0000"/>
                </a:solidFill>
                <a:latin typeface="Calibri"/>
                <a:ea typeface="Batang" pitchFamily="18" charset="-127"/>
                <a:cs typeface="Batang" pitchFamily="18" charset="-127"/>
              </a:rPr>
              <a:t>Mainstream attention has focused on problems </a:t>
            </a:r>
          </a:p>
          <a:p>
            <a:pPr algn="r"/>
            <a:endParaRPr lang="en-GB" sz="2400" dirty="0">
              <a:solidFill>
                <a:srgbClr val="FF0000"/>
              </a:solidFill>
              <a:latin typeface="Calibri"/>
              <a:ea typeface="Batang" pitchFamily="18" charset="-127"/>
              <a:cs typeface="Batang" pitchFamily="18" charset="-127"/>
            </a:endParaRPr>
          </a:p>
        </p:txBody>
      </p:sp>
      <p:pic>
        <p:nvPicPr>
          <p:cNvPr id="2" name="Picture 1"/>
          <p:cNvPicPr>
            <a:picLocks noChangeAspect="1"/>
          </p:cNvPicPr>
          <p:nvPr/>
        </p:nvPicPr>
        <p:blipFill>
          <a:blip r:embed="rId4"/>
          <a:stretch>
            <a:fillRect/>
          </a:stretch>
        </p:blipFill>
        <p:spPr>
          <a:xfrm>
            <a:off x="656872" y="3954738"/>
            <a:ext cx="3915128" cy="2937892"/>
          </a:xfrm>
          <a:prstGeom prst="rect">
            <a:avLst/>
          </a:prstGeom>
        </p:spPr>
      </p:pic>
      <p:sp>
        <p:nvSpPr>
          <p:cNvPr id="6" name="Rectangle 5"/>
          <p:cNvSpPr>
            <a:spLocks noChangeArrowheads="1"/>
          </p:cNvSpPr>
          <p:nvPr/>
        </p:nvSpPr>
        <p:spPr bwMode="auto">
          <a:xfrm>
            <a:off x="683568" y="6381328"/>
            <a:ext cx="3780420" cy="369332"/>
          </a:xfrm>
          <a:prstGeom prst="rect">
            <a:avLst/>
          </a:prstGeom>
          <a:noFill/>
          <a:ln w="9525">
            <a:noFill/>
            <a:miter lim="800000"/>
            <a:headEnd/>
            <a:tailEnd/>
          </a:ln>
        </p:spPr>
        <p:txBody>
          <a:bodyPr wrap="square">
            <a:prstTxWarp prst="textNoShape">
              <a:avLst/>
            </a:prstTxWarp>
            <a:spAutoFit/>
          </a:bodyPr>
          <a:lstStyle/>
          <a:p>
            <a:r>
              <a:rPr lang="en-GB" dirty="0" smtClean="0">
                <a:solidFill>
                  <a:srgbClr val="FF0000"/>
                </a:solidFill>
                <a:latin typeface="Calibri"/>
                <a:ea typeface="Batang" pitchFamily="18" charset="-127"/>
                <a:cs typeface="Batang" pitchFamily="18" charset="-127"/>
              </a:rPr>
              <a:t>Nature, </a:t>
            </a:r>
            <a:r>
              <a:rPr lang="bg-BG" dirty="0">
                <a:solidFill>
                  <a:srgbClr val="FF0000"/>
                </a:solidFill>
                <a:ea typeface="Batang" pitchFamily="18" charset="-127"/>
                <a:cs typeface="Batang" pitchFamily="18" charset="-127"/>
              </a:rPr>
              <a:t>doi:10.1038/467775a</a:t>
            </a:r>
            <a:endParaRPr lang="en-GB" dirty="0">
              <a:solidFill>
                <a:srgbClr val="FF0000"/>
              </a:solidFill>
              <a:latin typeface="Calibri"/>
              <a:ea typeface="Batang" pitchFamily="18" charset="-127"/>
              <a:cs typeface="Batang" pitchFamily="18" charset="-127"/>
            </a:endParaRPr>
          </a:p>
        </p:txBody>
      </p:sp>
    </p:spTree>
    <p:extLst>
      <p:ext uri="{BB962C8B-B14F-4D97-AF65-F5344CB8AC3E}">
        <p14:creationId xmlns:p14="http://schemas.microsoft.com/office/powerpoint/2010/main" val="155830885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a:t>
            </a:r>
            <a:endParaRPr lang="en-US" dirty="0"/>
          </a:p>
        </p:txBody>
      </p:sp>
      <p:pic>
        <p:nvPicPr>
          <p:cNvPr id="2" name="Picture 1"/>
          <p:cNvPicPr>
            <a:picLocks noChangeAspect="1"/>
          </p:cNvPicPr>
          <p:nvPr/>
        </p:nvPicPr>
        <p:blipFill>
          <a:blip r:embed="rId3"/>
          <a:stretch>
            <a:fillRect/>
          </a:stretch>
        </p:blipFill>
        <p:spPr>
          <a:xfrm>
            <a:off x="0" y="-27383"/>
            <a:ext cx="8767563" cy="6048672"/>
          </a:xfrm>
          <a:prstGeom prst="rect">
            <a:avLst/>
          </a:prstGeom>
        </p:spPr>
      </p:pic>
      <p:pic>
        <p:nvPicPr>
          <p:cNvPr id="4" name="Picture 3"/>
          <p:cNvPicPr>
            <a:picLocks noChangeAspect="1"/>
          </p:cNvPicPr>
          <p:nvPr/>
        </p:nvPicPr>
        <p:blipFill>
          <a:blip r:embed="rId4"/>
          <a:stretch>
            <a:fillRect/>
          </a:stretch>
        </p:blipFill>
        <p:spPr>
          <a:xfrm>
            <a:off x="1835696" y="2021438"/>
            <a:ext cx="7308304" cy="4836562"/>
          </a:xfrm>
          <a:prstGeom prst="rect">
            <a:avLst/>
          </a:prstGeom>
        </p:spPr>
      </p:pic>
      <p:sp>
        <p:nvSpPr>
          <p:cNvPr id="5" name="Rectangle 3"/>
          <p:cNvSpPr>
            <a:spLocks noChangeArrowheads="1"/>
          </p:cNvSpPr>
          <p:nvPr/>
        </p:nvSpPr>
        <p:spPr bwMode="auto">
          <a:xfrm>
            <a:off x="-180528" y="1148552"/>
            <a:ext cx="8927976" cy="1200328"/>
          </a:xfrm>
          <a:prstGeom prst="rect">
            <a:avLst/>
          </a:prstGeom>
          <a:noFill/>
          <a:ln w="9525">
            <a:noFill/>
            <a:miter lim="800000"/>
            <a:headEnd/>
            <a:tailEnd/>
          </a:ln>
        </p:spPr>
        <p:txBody>
          <a:bodyPr wrap="square">
            <a:prstTxWarp prst="textNoShape">
              <a:avLst/>
            </a:prstTxWarp>
            <a:spAutoFit/>
          </a:bodyPr>
          <a:lstStyle/>
          <a:p>
            <a:pPr algn="r"/>
            <a:r>
              <a:rPr lang="en-GB" sz="2400" dirty="0" smtClean="0">
                <a:solidFill>
                  <a:srgbClr val="FF0000"/>
                </a:solidFill>
                <a:latin typeface="Calibri"/>
                <a:ea typeface="Batang" pitchFamily="18" charset="-127"/>
                <a:cs typeface="Batang" pitchFamily="18" charset="-127"/>
              </a:rPr>
              <a:t>“You must publish your software </a:t>
            </a:r>
            <a:br>
              <a:rPr lang="en-GB" sz="2400" dirty="0" smtClean="0">
                <a:solidFill>
                  <a:srgbClr val="FF0000"/>
                </a:solidFill>
                <a:latin typeface="Calibri"/>
                <a:ea typeface="Batang" pitchFamily="18" charset="-127"/>
                <a:cs typeface="Batang" pitchFamily="18" charset="-127"/>
              </a:rPr>
            </a:br>
            <a:r>
              <a:rPr lang="en-GB" sz="2400" dirty="0" smtClean="0">
                <a:solidFill>
                  <a:srgbClr val="FF0000"/>
                </a:solidFill>
                <a:latin typeface="Calibri"/>
                <a:ea typeface="Batang" pitchFamily="18" charset="-127"/>
                <a:cs typeface="Batang" pitchFamily="18" charset="-127"/>
              </a:rPr>
              <a:t>because it’s important for research”</a:t>
            </a:r>
          </a:p>
          <a:p>
            <a:pPr algn="r"/>
            <a:endParaRPr lang="en-GB" sz="2400" dirty="0">
              <a:solidFill>
                <a:srgbClr val="FF0000"/>
              </a:solidFill>
              <a:latin typeface="Calibri"/>
              <a:ea typeface="Batang" pitchFamily="18" charset="-127"/>
              <a:cs typeface="Batang" pitchFamily="18" charset="-127"/>
            </a:endParaRPr>
          </a:p>
        </p:txBody>
      </p:sp>
    </p:spTree>
    <p:extLst>
      <p:ext uri="{BB962C8B-B14F-4D97-AF65-F5344CB8AC3E}">
        <p14:creationId xmlns:p14="http://schemas.microsoft.com/office/powerpoint/2010/main" val="91316014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a:solidFill>
            <a:schemeClr val="bg1"/>
          </a:solidFill>
        </p:spPr>
      </p:pic>
      <p:sp>
        <p:nvSpPr>
          <p:cNvPr id="13" name="Title 12"/>
          <p:cNvSpPr>
            <a:spLocks noGrp="1"/>
          </p:cNvSpPr>
          <p:nvPr>
            <p:ph type="title" idx="4294967295"/>
          </p:nvPr>
        </p:nvSpPr>
        <p:spPr/>
        <p:txBody>
          <a:bodyPr>
            <a:normAutofit fontScale="90000"/>
          </a:bodyPr>
          <a:lstStyle/>
          <a:p>
            <a:r>
              <a:rPr lang="en-US" dirty="0" smtClean="0"/>
              <a:t>Repeatability in Computer Science</a:t>
            </a:r>
            <a:endParaRPr lang="en-US" dirty="0"/>
          </a:p>
        </p:txBody>
      </p:sp>
      <p:sp>
        <p:nvSpPr>
          <p:cNvPr id="62467" name="Rectangle 3"/>
          <p:cNvSpPr>
            <a:spLocks noChangeArrowheads="1"/>
          </p:cNvSpPr>
          <p:nvPr/>
        </p:nvSpPr>
        <p:spPr bwMode="auto">
          <a:xfrm>
            <a:off x="180528" y="275164"/>
            <a:ext cx="8927976" cy="1569660"/>
          </a:xfrm>
          <a:prstGeom prst="rect">
            <a:avLst/>
          </a:prstGeom>
          <a:noFill/>
          <a:ln w="9525">
            <a:noFill/>
            <a:miter lim="800000"/>
            <a:headEnd/>
            <a:tailEnd/>
          </a:ln>
        </p:spPr>
        <p:txBody>
          <a:bodyPr wrap="square">
            <a:prstTxWarp prst="textNoShape">
              <a:avLst/>
            </a:prstTxWarp>
            <a:spAutoFit/>
          </a:bodyPr>
          <a:lstStyle/>
          <a:p>
            <a:r>
              <a:rPr lang="en-GB" sz="2400" dirty="0" smtClean="0">
                <a:solidFill>
                  <a:srgbClr val="FF0000"/>
                </a:solidFill>
                <a:latin typeface="Calibri"/>
                <a:ea typeface="Batang" pitchFamily="18" charset="-127"/>
                <a:cs typeface="Batang" pitchFamily="18" charset="-127"/>
              </a:rPr>
              <a:t>Of 601 papers in ACM Computer Science journals and proceedings, </a:t>
            </a:r>
            <a:br>
              <a:rPr lang="en-GB" sz="2400" dirty="0" smtClean="0">
                <a:solidFill>
                  <a:srgbClr val="FF0000"/>
                </a:solidFill>
                <a:latin typeface="Calibri"/>
                <a:ea typeface="Batang" pitchFamily="18" charset="-127"/>
                <a:cs typeface="Batang" pitchFamily="18" charset="-127"/>
              </a:rPr>
            </a:br>
            <a:r>
              <a:rPr lang="en-GB" sz="2400" dirty="0" smtClean="0">
                <a:solidFill>
                  <a:srgbClr val="FF0000"/>
                </a:solidFill>
                <a:latin typeface="Calibri"/>
                <a:ea typeface="Batang" pitchFamily="18" charset="-127"/>
                <a:cs typeface="Batang" pitchFamily="18" charset="-127"/>
              </a:rPr>
              <a:t>only 85 provided a link to software.</a:t>
            </a:r>
          </a:p>
          <a:p>
            <a:r>
              <a:rPr lang="en-GB" sz="2400" dirty="0" smtClean="0">
                <a:solidFill>
                  <a:srgbClr val="FF0000"/>
                </a:solidFill>
                <a:latin typeface="Calibri"/>
                <a:ea typeface="Batang" pitchFamily="18" charset="-127"/>
                <a:cs typeface="Batang" pitchFamily="18" charset="-127"/>
              </a:rPr>
              <a:t>For 176 the software could not be obtained. </a:t>
            </a:r>
          </a:p>
          <a:p>
            <a:endParaRPr lang="en-GB" sz="2400" dirty="0">
              <a:solidFill>
                <a:srgbClr val="FF0000"/>
              </a:solidFill>
              <a:latin typeface="Calibri"/>
              <a:ea typeface="Batang" pitchFamily="18" charset="-127"/>
              <a:cs typeface="Batang" pitchFamily="18" charset="-127"/>
            </a:endParaRPr>
          </a:p>
        </p:txBody>
      </p:sp>
      <p:sp>
        <p:nvSpPr>
          <p:cNvPr id="62468" name="Text Box 4"/>
          <p:cNvSpPr txBox="1">
            <a:spLocks noChangeArrowheads="1"/>
          </p:cNvSpPr>
          <p:nvPr/>
        </p:nvSpPr>
        <p:spPr bwMode="auto">
          <a:xfrm>
            <a:off x="179512" y="6153938"/>
            <a:ext cx="6423340" cy="646331"/>
          </a:xfrm>
          <a:prstGeom prst="rect">
            <a:avLst/>
          </a:prstGeom>
          <a:noFill/>
          <a:ln w="9525">
            <a:noFill/>
            <a:miter lim="800000"/>
            <a:headEnd/>
            <a:tailEnd/>
          </a:ln>
        </p:spPr>
        <p:txBody>
          <a:bodyPr wrap="none">
            <a:prstTxWarp prst="textNoShape">
              <a:avLst/>
            </a:prstTxWarp>
            <a:spAutoFit/>
          </a:bodyPr>
          <a:lstStyle/>
          <a:p>
            <a:r>
              <a:rPr lang="en-GB" dirty="0" err="1" smtClean="0">
                <a:solidFill>
                  <a:prstClr val="black"/>
                </a:solidFill>
                <a:latin typeface="Calibri"/>
                <a:ea typeface="Batang" pitchFamily="18" charset="-127"/>
                <a:cs typeface="Batang" pitchFamily="18" charset="-127"/>
              </a:rPr>
              <a:t>Collberg</a:t>
            </a:r>
            <a:r>
              <a:rPr lang="en-GB" dirty="0" smtClean="0">
                <a:solidFill>
                  <a:prstClr val="black"/>
                </a:solidFill>
                <a:latin typeface="Calibri"/>
                <a:ea typeface="Batang" pitchFamily="18" charset="-127"/>
                <a:cs typeface="Batang" pitchFamily="18" charset="-127"/>
              </a:rPr>
              <a:t>, </a:t>
            </a:r>
            <a:r>
              <a:rPr lang="en-GB" dirty="0" err="1" smtClean="0">
                <a:solidFill>
                  <a:prstClr val="black"/>
                </a:solidFill>
                <a:latin typeface="Calibri"/>
                <a:ea typeface="Batang" pitchFamily="18" charset="-127"/>
                <a:cs typeface="Batang" pitchFamily="18" charset="-127"/>
              </a:rPr>
              <a:t>Proebsting</a:t>
            </a:r>
            <a:r>
              <a:rPr lang="en-GB" dirty="0" smtClean="0">
                <a:solidFill>
                  <a:prstClr val="black"/>
                </a:solidFill>
                <a:latin typeface="Calibri"/>
                <a:ea typeface="Batang" pitchFamily="18" charset="-127"/>
                <a:cs typeface="Batang" pitchFamily="18" charset="-127"/>
              </a:rPr>
              <a:t>, Warren</a:t>
            </a:r>
            <a:r>
              <a:rPr lang="en-GB" dirty="0">
                <a:solidFill>
                  <a:prstClr val="black"/>
                </a:solidFill>
                <a:ea typeface="Batang" pitchFamily="18" charset="-127"/>
                <a:cs typeface="Batang" pitchFamily="18" charset="-127"/>
              </a:rPr>
              <a:t>, University of Arizona TR 14-</a:t>
            </a:r>
            <a:r>
              <a:rPr lang="en-GB" dirty="0" smtClean="0">
                <a:solidFill>
                  <a:prstClr val="black"/>
                </a:solidFill>
                <a:ea typeface="Batang" pitchFamily="18" charset="-127"/>
                <a:cs typeface="Batang" pitchFamily="18" charset="-127"/>
              </a:rPr>
              <a:t>04, 2015  </a:t>
            </a:r>
            <a:endParaRPr lang="en-GB" dirty="0" smtClean="0">
              <a:solidFill>
                <a:prstClr val="black"/>
              </a:solidFill>
              <a:latin typeface="Calibri"/>
              <a:ea typeface="Batang" pitchFamily="18" charset="-127"/>
              <a:cs typeface="Batang" pitchFamily="18" charset="-127"/>
            </a:endParaRPr>
          </a:p>
          <a:p>
            <a:r>
              <a:rPr lang="en-GB" dirty="0" smtClean="0">
                <a:solidFill>
                  <a:prstClr val="black"/>
                </a:solidFill>
                <a:ea typeface="Batang" pitchFamily="18" charset="-127"/>
                <a:cs typeface="Batang" pitchFamily="18" charset="-127"/>
              </a:rPr>
              <a:t>http</a:t>
            </a:r>
            <a:r>
              <a:rPr lang="en-GB" dirty="0">
                <a:solidFill>
                  <a:prstClr val="black"/>
                </a:solidFill>
                <a:ea typeface="Batang" pitchFamily="18" charset="-127"/>
                <a:cs typeface="Batang" pitchFamily="18" charset="-127"/>
              </a:rPr>
              <a:t>://</a:t>
            </a:r>
            <a:r>
              <a:rPr lang="en-GB" dirty="0" err="1">
                <a:solidFill>
                  <a:prstClr val="black"/>
                </a:solidFill>
                <a:ea typeface="Batang" pitchFamily="18" charset="-127"/>
                <a:cs typeface="Batang" pitchFamily="18" charset="-127"/>
              </a:rPr>
              <a:t>reproducibility.cs.arizona.edu</a:t>
            </a:r>
            <a:r>
              <a:rPr lang="en-GB" dirty="0">
                <a:solidFill>
                  <a:prstClr val="black"/>
                </a:solidFill>
                <a:ea typeface="Batang" pitchFamily="18" charset="-127"/>
                <a:cs typeface="Batang" pitchFamily="18" charset="-127"/>
              </a:rPr>
              <a:t>/v2/</a:t>
            </a:r>
            <a:r>
              <a:rPr lang="en-GB" dirty="0" err="1">
                <a:solidFill>
                  <a:prstClr val="black"/>
                </a:solidFill>
                <a:ea typeface="Batang" pitchFamily="18" charset="-127"/>
                <a:cs typeface="Batang" pitchFamily="18" charset="-127"/>
              </a:rPr>
              <a:t>RepeatabilityTR.pdf</a:t>
            </a:r>
            <a:endParaRPr lang="en-GB" dirty="0">
              <a:solidFill>
                <a:prstClr val="black"/>
              </a:solidFill>
              <a:latin typeface="Calibri"/>
              <a:ea typeface="Batang" pitchFamily="18" charset="-127"/>
              <a:cs typeface="Batang" pitchFamily="18" charset="-127"/>
            </a:endParaRPr>
          </a:p>
        </p:txBody>
      </p:sp>
    </p:spTree>
    <p:extLst>
      <p:ext uri="{BB962C8B-B14F-4D97-AF65-F5344CB8AC3E}">
        <p14:creationId xmlns:p14="http://schemas.microsoft.com/office/powerpoint/2010/main" val="64248330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extBox 13"/>
          <p:cNvSpPr txBox="1"/>
          <p:nvPr/>
        </p:nvSpPr>
        <p:spPr>
          <a:xfrm>
            <a:off x="353229" y="404664"/>
            <a:ext cx="8430488" cy="5878532"/>
          </a:xfrm>
          <a:prstGeom prst="rect">
            <a:avLst/>
          </a:prstGeom>
          <a:noFill/>
        </p:spPr>
        <p:txBody>
          <a:bodyPr wrap="square" rtlCol="0">
            <a:spAutoFit/>
          </a:bodyPr>
          <a:lstStyle/>
          <a:p>
            <a:r>
              <a:rPr lang="en-US" sz="4800" b="1" dirty="0" err="1" smtClean="0">
                <a:solidFill>
                  <a:schemeClr val="bg1"/>
                </a:solidFill>
                <a:latin typeface="Helvetica"/>
                <a:cs typeface="Helvetica"/>
              </a:rPr>
              <a:t>Croucher’s</a:t>
            </a:r>
            <a:r>
              <a:rPr lang="en-US" sz="4800" b="1" dirty="0" smtClean="0">
                <a:solidFill>
                  <a:schemeClr val="bg1"/>
                </a:solidFill>
                <a:latin typeface="Helvetica"/>
                <a:cs typeface="Helvetica"/>
              </a:rPr>
              <a:t> Law</a:t>
            </a:r>
          </a:p>
          <a:p>
            <a:endParaRPr lang="en-US" sz="4800" b="1" dirty="0">
              <a:solidFill>
                <a:schemeClr val="bg1"/>
              </a:solidFill>
              <a:latin typeface="Helvetica"/>
              <a:cs typeface="Helvetica"/>
            </a:endParaRPr>
          </a:p>
          <a:p>
            <a:r>
              <a:rPr lang="en-US" sz="4800" i="1" dirty="0" smtClean="0">
                <a:solidFill>
                  <a:schemeClr val="bg1"/>
                </a:solidFill>
                <a:latin typeface="Helvetica"/>
                <a:cs typeface="Helvetica"/>
              </a:rPr>
              <a:t>I can be an idiot and </a:t>
            </a:r>
          </a:p>
          <a:p>
            <a:r>
              <a:rPr lang="en-US" sz="4800" i="1" dirty="0" smtClean="0">
                <a:solidFill>
                  <a:schemeClr val="bg1"/>
                </a:solidFill>
                <a:latin typeface="Helvetica"/>
                <a:cs typeface="Helvetica"/>
              </a:rPr>
              <a:t>will make mistakes.</a:t>
            </a:r>
          </a:p>
          <a:p>
            <a:endParaRPr lang="en-US" sz="2400" b="1" dirty="0" smtClean="0">
              <a:solidFill>
                <a:schemeClr val="bg1"/>
              </a:solidFill>
              <a:latin typeface="Helvetica"/>
              <a:cs typeface="Helvetica"/>
            </a:endParaRPr>
          </a:p>
          <a:p>
            <a:r>
              <a:rPr lang="en-US" sz="4800" i="1" dirty="0" smtClean="0">
                <a:solidFill>
                  <a:schemeClr val="bg1"/>
                </a:solidFill>
                <a:latin typeface="Helvetica"/>
                <a:cs typeface="Helvetica"/>
              </a:rPr>
              <a:t>You are no different!</a:t>
            </a:r>
          </a:p>
          <a:p>
            <a:endParaRPr lang="en-US" sz="4000" dirty="0" smtClean="0">
              <a:solidFill>
                <a:schemeClr val="bg1"/>
              </a:solidFill>
              <a:latin typeface="Helvetica"/>
              <a:cs typeface="Helvetica"/>
            </a:endParaRPr>
          </a:p>
          <a:p>
            <a:r>
              <a:rPr lang="en-US" sz="3600" dirty="0" smtClean="0">
                <a:solidFill>
                  <a:schemeClr val="bg1"/>
                </a:solidFill>
                <a:latin typeface="Helvetica"/>
                <a:cs typeface="Helvetica"/>
              </a:rPr>
              <a:t>Corollary: Even when you’re </a:t>
            </a:r>
            <a:br>
              <a:rPr lang="en-US" sz="3600" dirty="0" smtClean="0">
                <a:solidFill>
                  <a:schemeClr val="bg1"/>
                </a:solidFill>
                <a:latin typeface="Helvetica"/>
                <a:cs typeface="Helvetica"/>
              </a:rPr>
            </a:br>
            <a:r>
              <a:rPr lang="en-US" sz="3600" dirty="0" smtClean="0">
                <a:solidFill>
                  <a:schemeClr val="bg1"/>
                </a:solidFill>
                <a:latin typeface="Helvetica"/>
                <a:cs typeface="Helvetica"/>
              </a:rPr>
              <a:t>an expert programmer</a:t>
            </a:r>
          </a:p>
        </p:txBody>
      </p:sp>
      <p:pic>
        <p:nvPicPr>
          <p:cNvPr id="18" name="Picture 17" descr="SSI_LogoWhite.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84672" y="5912743"/>
            <a:ext cx="2599045" cy="735421"/>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16215" y="657443"/>
            <a:ext cx="2267501" cy="2267501"/>
          </a:xfrm>
          <a:prstGeom prst="rect">
            <a:avLst/>
          </a:prstGeom>
        </p:spPr>
      </p:pic>
      <p:sp>
        <p:nvSpPr>
          <p:cNvPr id="3" name="TextBox 2"/>
          <p:cNvSpPr txBox="1"/>
          <p:nvPr/>
        </p:nvSpPr>
        <p:spPr>
          <a:xfrm>
            <a:off x="6516215" y="2996952"/>
            <a:ext cx="2267501" cy="646331"/>
          </a:xfrm>
          <a:prstGeom prst="rect">
            <a:avLst/>
          </a:prstGeom>
          <a:noFill/>
        </p:spPr>
        <p:txBody>
          <a:bodyPr wrap="square" rtlCol="0">
            <a:spAutoFit/>
          </a:bodyPr>
          <a:lstStyle/>
          <a:p>
            <a:r>
              <a:rPr lang="en-US" dirty="0">
                <a:solidFill>
                  <a:schemeClr val="bg1"/>
                </a:solidFill>
              </a:rPr>
              <a:t>http://</a:t>
            </a:r>
            <a:r>
              <a:rPr lang="en-US" dirty="0" err="1" smtClean="0">
                <a:solidFill>
                  <a:schemeClr val="bg1"/>
                </a:solidFill>
              </a:rPr>
              <a:t>mikecroucher</a:t>
            </a:r>
            <a:r>
              <a:rPr lang="en-US" dirty="0" smtClean="0">
                <a:solidFill>
                  <a:schemeClr val="bg1"/>
                </a:solidFill>
              </a:rPr>
              <a:t>.</a:t>
            </a:r>
          </a:p>
          <a:p>
            <a:r>
              <a:rPr lang="en-US" dirty="0" err="1" smtClean="0">
                <a:solidFill>
                  <a:schemeClr val="bg1"/>
                </a:solidFill>
              </a:rPr>
              <a:t>github.io</a:t>
            </a:r>
            <a:r>
              <a:rPr lang="en-US" dirty="0" smtClean="0">
                <a:solidFill>
                  <a:schemeClr val="bg1"/>
                </a:solidFill>
              </a:rPr>
              <a:t>/</a:t>
            </a:r>
            <a:r>
              <a:rPr lang="en-US" dirty="0" err="1" smtClean="0">
                <a:solidFill>
                  <a:schemeClr val="bg1"/>
                </a:solidFill>
              </a:rPr>
              <a:t>MLPM_talk</a:t>
            </a:r>
            <a:r>
              <a:rPr lang="en-US" dirty="0">
                <a:solidFill>
                  <a:schemeClr val="bg1"/>
                </a:solidFill>
              </a:rPr>
              <a:t>/</a:t>
            </a:r>
          </a:p>
        </p:txBody>
      </p:sp>
    </p:spTree>
    <p:extLst>
      <p:ext uri="{BB962C8B-B14F-4D97-AF65-F5344CB8AC3E}">
        <p14:creationId xmlns:p14="http://schemas.microsoft.com/office/powerpoint/2010/main" val="13115211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53229" y="404664"/>
            <a:ext cx="8430488" cy="5262979"/>
          </a:xfrm>
          <a:prstGeom prst="rect">
            <a:avLst/>
          </a:prstGeom>
          <a:noFill/>
        </p:spPr>
        <p:txBody>
          <a:bodyPr wrap="square" rtlCol="0">
            <a:spAutoFit/>
          </a:bodyPr>
          <a:lstStyle/>
          <a:p>
            <a:r>
              <a:rPr lang="en-US" sz="4800" b="1" dirty="0" smtClean="0">
                <a:solidFill>
                  <a:schemeClr val="bg1"/>
                </a:solidFill>
                <a:latin typeface="Helvetica"/>
                <a:cs typeface="Helvetica"/>
              </a:rPr>
              <a:t>Reproducible research </a:t>
            </a:r>
            <a:r>
              <a:rPr lang="en-US" sz="4800" dirty="0" smtClean="0">
                <a:solidFill>
                  <a:schemeClr val="bg1"/>
                </a:solidFill>
                <a:latin typeface="Helvetica"/>
                <a:cs typeface="Helvetica"/>
              </a:rPr>
              <a:t>drives the need for better software</a:t>
            </a:r>
          </a:p>
          <a:p>
            <a:endParaRPr lang="en-US" sz="4800" i="1" dirty="0">
              <a:solidFill>
                <a:schemeClr val="bg1"/>
              </a:solidFill>
              <a:latin typeface="Helvetica"/>
              <a:cs typeface="Helvetica"/>
            </a:endParaRPr>
          </a:p>
          <a:p>
            <a:r>
              <a:rPr lang="en-US" sz="4800" b="1" dirty="0" smtClean="0">
                <a:solidFill>
                  <a:schemeClr val="bg1"/>
                </a:solidFill>
                <a:latin typeface="Helvetica"/>
                <a:cs typeface="Helvetica"/>
              </a:rPr>
              <a:t>Limited research funding</a:t>
            </a:r>
          </a:p>
          <a:p>
            <a:r>
              <a:rPr lang="en-US" sz="4800" dirty="0">
                <a:solidFill>
                  <a:schemeClr val="bg1"/>
                </a:solidFill>
                <a:latin typeface="Helvetica"/>
                <a:cs typeface="Helvetica"/>
              </a:rPr>
              <a:t>d</a:t>
            </a:r>
            <a:r>
              <a:rPr lang="en-US" sz="4800" dirty="0" smtClean="0">
                <a:solidFill>
                  <a:schemeClr val="bg1"/>
                </a:solidFill>
                <a:latin typeface="Helvetica"/>
                <a:cs typeface="Helvetica"/>
              </a:rPr>
              <a:t>rives the need for efficient software development</a:t>
            </a:r>
            <a:endParaRPr lang="en-US" sz="4800" dirty="0">
              <a:solidFill>
                <a:srgbClr val="FF0000"/>
              </a:solidFill>
              <a:latin typeface="Helvetica"/>
              <a:cs typeface="Helvetica"/>
            </a:endParaRPr>
          </a:p>
        </p:txBody>
      </p:sp>
      <p:pic>
        <p:nvPicPr>
          <p:cNvPr id="18" name="Picture 17" descr="SSI_LogoWhite.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84672" y="5912743"/>
            <a:ext cx="2599045" cy="735421"/>
          </a:xfrm>
          <a:prstGeom prst="rect">
            <a:avLst/>
          </a:prstGeom>
        </p:spPr>
      </p:pic>
    </p:spTree>
    <p:extLst>
      <p:ext uri="{BB962C8B-B14F-4D97-AF65-F5344CB8AC3E}">
        <p14:creationId xmlns:p14="http://schemas.microsoft.com/office/powerpoint/2010/main" val="12567507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53229" y="404664"/>
            <a:ext cx="8430488" cy="5262979"/>
          </a:xfrm>
          <a:prstGeom prst="rect">
            <a:avLst/>
          </a:prstGeom>
          <a:noFill/>
        </p:spPr>
        <p:txBody>
          <a:bodyPr wrap="square" rtlCol="0">
            <a:spAutoFit/>
          </a:bodyPr>
          <a:lstStyle/>
          <a:p>
            <a:r>
              <a:rPr lang="en-US" sz="4800" b="1" dirty="0" smtClean="0">
                <a:solidFill>
                  <a:schemeClr val="bg1"/>
                </a:solidFill>
                <a:latin typeface="Helvetica"/>
                <a:cs typeface="Helvetica"/>
              </a:rPr>
              <a:t>Software sustainability </a:t>
            </a:r>
            <a:br>
              <a:rPr lang="en-US" sz="4800" b="1" dirty="0" smtClean="0">
                <a:solidFill>
                  <a:schemeClr val="bg1"/>
                </a:solidFill>
                <a:latin typeface="Helvetica"/>
                <a:cs typeface="Helvetica"/>
              </a:rPr>
            </a:br>
            <a:r>
              <a:rPr lang="en-US" sz="4800" dirty="0" smtClean="0">
                <a:solidFill>
                  <a:schemeClr val="bg1"/>
                </a:solidFill>
                <a:latin typeface="Helvetica"/>
                <a:cs typeface="Helvetica"/>
              </a:rPr>
              <a:t>is the </a:t>
            </a:r>
            <a:r>
              <a:rPr lang="en-US" sz="4800" dirty="0">
                <a:solidFill>
                  <a:schemeClr val="bg1"/>
                </a:solidFill>
                <a:latin typeface="Helvetica"/>
                <a:cs typeface="Helvetica"/>
              </a:rPr>
              <a:t>capacity of the software to endure. In other words, sustainability means that the software will </a:t>
            </a:r>
            <a:r>
              <a:rPr lang="en-US" sz="4800" i="1" dirty="0">
                <a:solidFill>
                  <a:schemeClr val="bg1"/>
                </a:solidFill>
                <a:latin typeface="Helvetica"/>
                <a:cs typeface="Helvetica"/>
              </a:rPr>
              <a:t>continue to be available</a:t>
            </a:r>
            <a:r>
              <a:rPr lang="en-US" sz="4800" dirty="0">
                <a:solidFill>
                  <a:schemeClr val="bg1"/>
                </a:solidFill>
                <a:latin typeface="Helvetica"/>
                <a:cs typeface="Helvetica"/>
              </a:rPr>
              <a:t> in the future, on </a:t>
            </a:r>
            <a:r>
              <a:rPr lang="en-US" sz="4800" i="1" dirty="0">
                <a:solidFill>
                  <a:schemeClr val="bg1"/>
                </a:solidFill>
                <a:latin typeface="Helvetica"/>
                <a:cs typeface="Helvetica"/>
              </a:rPr>
              <a:t>new platforms</a:t>
            </a:r>
            <a:r>
              <a:rPr lang="en-US" sz="4800" dirty="0">
                <a:solidFill>
                  <a:schemeClr val="bg1"/>
                </a:solidFill>
                <a:latin typeface="Helvetica"/>
                <a:cs typeface="Helvetica"/>
              </a:rPr>
              <a:t>, meeting </a:t>
            </a:r>
            <a:r>
              <a:rPr lang="en-US" sz="4800" i="1" dirty="0">
                <a:solidFill>
                  <a:schemeClr val="bg1"/>
                </a:solidFill>
                <a:latin typeface="Helvetica"/>
                <a:cs typeface="Helvetica"/>
              </a:rPr>
              <a:t>new needs</a:t>
            </a:r>
            <a:endParaRPr lang="en-US" sz="4800" i="1" dirty="0">
              <a:solidFill>
                <a:srgbClr val="FF0000"/>
              </a:solidFill>
              <a:latin typeface="Helvetica"/>
              <a:cs typeface="Helvetica"/>
            </a:endParaRPr>
          </a:p>
        </p:txBody>
      </p:sp>
      <p:pic>
        <p:nvPicPr>
          <p:cNvPr id="18" name="Picture 17" descr="SSI_LogoWhite.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84672" y="5912743"/>
            <a:ext cx="2599045" cy="735421"/>
          </a:xfrm>
          <a:prstGeom prst="rect">
            <a:avLst/>
          </a:prstGeom>
        </p:spPr>
      </p:pic>
    </p:spTree>
    <p:extLst>
      <p:ext uri="{BB962C8B-B14F-4D97-AF65-F5344CB8AC3E}">
        <p14:creationId xmlns:p14="http://schemas.microsoft.com/office/powerpoint/2010/main" val="2460186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SSI_LogoWhite.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84672" y="5912743"/>
            <a:ext cx="2599045" cy="735421"/>
          </a:xfrm>
          <a:prstGeom prst="rect">
            <a:avLst/>
          </a:prstGeom>
        </p:spPr>
      </p:pic>
      <p:pic>
        <p:nvPicPr>
          <p:cNvPr id="4" name="Picture 3"/>
          <p:cNvPicPr>
            <a:picLocks noChangeAspect="1"/>
          </p:cNvPicPr>
          <p:nvPr/>
        </p:nvPicPr>
        <p:blipFill>
          <a:blip r:embed="rId4"/>
          <a:stretch>
            <a:fillRect/>
          </a:stretch>
        </p:blipFill>
        <p:spPr>
          <a:xfrm>
            <a:off x="323528" y="476672"/>
            <a:ext cx="5904656" cy="5904656"/>
          </a:xfrm>
          <a:prstGeom prst="rect">
            <a:avLst/>
          </a:prstGeom>
          <a:gradFill flip="none" rotWithShape="1">
            <a:gsLst>
              <a:gs pos="78000">
                <a:schemeClr val="tx1"/>
              </a:gs>
              <a:gs pos="0">
                <a:prstClr val="white"/>
              </a:gs>
            </a:gsLst>
            <a:path path="circle">
              <a:fillToRect l="50000" t="50000" r="50000" b="50000"/>
            </a:path>
            <a:tileRect/>
          </a:gradFill>
        </p:spPr>
      </p:pic>
      <p:sp>
        <p:nvSpPr>
          <p:cNvPr id="5" name="TextBox 4"/>
          <p:cNvSpPr txBox="1"/>
          <p:nvPr/>
        </p:nvSpPr>
        <p:spPr>
          <a:xfrm>
            <a:off x="5616868" y="404664"/>
            <a:ext cx="3347620" cy="5078313"/>
          </a:xfrm>
          <a:prstGeom prst="rect">
            <a:avLst/>
          </a:prstGeom>
          <a:noFill/>
        </p:spPr>
        <p:txBody>
          <a:bodyPr wrap="square" rtlCol="0">
            <a:spAutoFit/>
          </a:bodyPr>
          <a:lstStyle/>
          <a:p>
            <a:pPr algn="r"/>
            <a:r>
              <a:rPr lang="en-US" sz="3600" dirty="0">
                <a:solidFill>
                  <a:prstClr val="white"/>
                </a:solidFill>
                <a:latin typeface="Helvetica"/>
                <a:cs typeface="Helvetica"/>
              </a:rPr>
              <a:t>H</a:t>
            </a:r>
            <a:r>
              <a:rPr lang="en-US" sz="3600" dirty="0" smtClean="0">
                <a:solidFill>
                  <a:prstClr val="white"/>
                </a:solidFill>
                <a:latin typeface="Helvetica"/>
                <a:cs typeface="Helvetica"/>
              </a:rPr>
              <a:t>ow we train, develop, support and </a:t>
            </a:r>
            <a:r>
              <a:rPr lang="en-US" sz="3600" dirty="0" err="1" smtClean="0">
                <a:solidFill>
                  <a:prstClr val="white"/>
                </a:solidFill>
                <a:latin typeface="Helvetica"/>
                <a:cs typeface="Helvetica"/>
              </a:rPr>
              <a:t>recognise</a:t>
            </a:r>
            <a:r>
              <a:rPr lang="en-US" sz="3600" dirty="0" smtClean="0">
                <a:solidFill>
                  <a:prstClr val="white"/>
                </a:solidFill>
                <a:latin typeface="Helvetica"/>
                <a:cs typeface="Helvetica"/>
              </a:rPr>
              <a:t> software, </a:t>
            </a:r>
            <a:br>
              <a:rPr lang="en-US" sz="3600" dirty="0" smtClean="0">
                <a:solidFill>
                  <a:prstClr val="white"/>
                </a:solidFill>
                <a:latin typeface="Helvetica"/>
                <a:cs typeface="Helvetica"/>
              </a:rPr>
            </a:br>
            <a:r>
              <a:rPr lang="en-US" sz="3600" dirty="0" smtClean="0">
                <a:solidFill>
                  <a:prstClr val="white"/>
                </a:solidFill>
                <a:latin typeface="Helvetica"/>
                <a:cs typeface="Helvetica"/>
              </a:rPr>
              <a:t>&amp; the people behind it that are the real infrastructure</a:t>
            </a:r>
          </a:p>
        </p:txBody>
      </p:sp>
    </p:spTree>
    <p:extLst>
      <p:ext uri="{BB962C8B-B14F-4D97-AF65-F5344CB8AC3E}">
        <p14:creationId xmlns:p14="http://schemas.microsoft.com/office/powerpoint/2010/main" val="35844488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2074" y="202362"/>
            <a:ext cx="8602286" cy="1446550"/>
          </a:xfrm>
          <a:prstGeom prst="rect">
            <a:avLst/>
          </a:prstGeom>
        </p:spPr>
        <p:txBody>
          <a:bodyPr wrap="square">
            <a:spAutoFit/>
          </a:bodyPr>
          <a:lstStyle/>
          <a:p>
            <a:pPr defTabSz="457200"/>
            <a:r>
              <a:rPr lang="en-US" sz="4400" dirty="0" smtClean="0">
                <a:solidFill>
                  <a:srgbClr val="FFFFFF"/>
                </a:solidFill>
                <a:latin typeface="Helvetica"/>
                <a:cs typeface="Helvetica"/>
              </a:rPr>
              <a:t>Modern research is</a:t>
            </a:r>
          </a:p>
          <a:p>
            <a:pPr defTabSz="457200"/>
            <a:r>
              <a:rPr lang="en-US" sz="4400" dirty="0" smtClean="0">
                <a:solidFill>
                  <a:srgbClr val="FFFFFF"/>
                </a:solidFill>
                <a:latin typeface="Helvetica"/>
                <a:cs typeface="Helvetica"/>
              </a:rPr>
              <a:t>impossible without software</a:t>
            </a:r>
          </a:p>
        </p:txBody>
      </p:sp>
      <p:pic>
        <p:nvPicPr>
          <p:cNvPr id="4" name="Picture 3" descr="WorldLeadingImag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15145"/>
            <a:ext cx="9144000" cy="2520696"/>
          </a:xfrm>
          <a:prstGeom prst="rect">
            <a:avLst/>
          </a:prstGeom>
        </p:spPr>
      </p:pic>
      <p:sp>
        <p:nvSpPr>
          <p:cNvPr id="2" name="TextBox 1"/>
          <p:cNvSpPr txBox="1"/>
          <p:nvPr/>
        </p:nvSpPr>
        <p:spPr>
          <a:xfrm>
            <a:off x="312074" y="4660358"/>
            <a:ext cx="8602286" cy="1569660"/>
          </a:xfrm>
          <a:prstGeom prst="rect">
            <a:avLst/>
          </a:prstGeom>
          <a:noFill/>
        </p:spPr>
        <p:txBody>
          <a:bodyPr wrap="square" rtlCol="0">
            <a:spAutoFit/>
          </a:bodyPr>
          <a:lstStyle/>
          <a:p>
            <a:pPr defTabSz="457200"/>
            <a:r>
              <a:rPr lang="en-US" sz="2400" dirty="0">
                <a:solidFill>
                  <a:srgbClr val="FFFFFF"/>
                </a:solidFill>
                <a:latin typeface="Helvetica Light"/>
                <a:cs typeface="Helvetica Light"/>
              </a:rPr>
              <a:t>From thrown-together scripts, through an abundance of complex spreadsheets, to the millions of lines of code behind large-scale infrastructure, </a:t>
            </a:r>
            <a:r>
              <a:rPr lang="en-US" sz="2400" i="1" dirty="0">
                <a:solidFill>
                  <a:srgbClr val="FFFFFF"/>
                </a:solidFill>
                <a:latin typeface="Helvetica Light"/>
                <a:cs typeface="Helvetica Light"/>
              </a:rPr>
              <a:t>there are few areas where software does not play a fundamental part in research</a:t>
            </a:r>
            <a:endParaRPr lang="en-US" sz="2400" dirty="0">
              <a:solidFill>
                <a:prstClr val="black"/>
              </a:solidFill>
              <a:latin typeface="Calibri"/>
            </a:endParaRPr>
          </a:p>
        </p:txBody>
      </p:sp>
    </p:spTree>
    <p:extLst>
      <p:ext uri="{BB962C8B-B14F-4D97-AF65-F5344CB8AC3E}">
        <p14:creationId xmlns:p14="http://schemas.microsoft.com/office/powerpoint/2010/main" val="515445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8542"/>
            <a:ext cx="8229600" cy="1143000"/>
          </a:xfrm>
        </p:spPr>
        <p:txBody>
          <a:bodyPr>
            <a:normAutofit fontScale="90000"/>
          </a:bodyPr>
          <a:lstStyle/>
          <a:p>
            <a:pPr algn="l"/>
            <a:r>
              <a:rPr lang="en-US" sz="3600" dirty="0" smtClean="0">
                <a:solidFill>
                  <a:schemeClr val="bg1"/>
                </a:solidFill>
                <a:latin typeface="Helvetica"/>
                <a:cs typeface="Helvetica"/>
              </a:rPr>
              <a:t>The Software Sustainability Institute enables researchers to exploit software effectively</a:t>
            </a:r>
            <a:endParaRPr lang="en-US" sz="3600" dirty="0">
              <a:solidFill>
                <a:schemeClr val="bg1"/>
              </a:solidFill>
              <a:latin typeface="Helvetica"/>
              <a:cs typeface="Helvetica"/>
            </a:endParaRPr>
          </a:p>
        </p:txBody>
      </p:sp>
      <p:cxnSp>
        <p:nvCxnSpPr>
          <p:cNvPr id="5" name="Straight Connector 4"/>
          <p:cNvCxnSpPr/>
          <p:nvPr/>
        </p:nvCxnSpPr>
        <p:spPr>
          <a:xfrm>
            <a:off x="457200" y="1805247"/>
            <a:ext cx="8229600" cy="0"/>
          </a:xfrm>
          <a:prstGeom prst="line">
            <a:avLst/>
          </a:prstGeom>
          <a:ln w="9525"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6073818" y="5149903"/>
            <a:ext cx="3070182" cy="1754327"/>
          </a:xfrm>
          <a:prstGeom prst="rect">
            <a:avLst/>
          </a:prstGeom>
          <a:noFill/>
        </p:spPr>
        <p:txBody>
          <a:bodyPr wrap="square" rtlCol="0">
            <a:spAutoFit/>
          </a:bodyPr>
          <a:lstStyle/>
          <a:p>
            <a:r>
              <a:rPr lang="en-US" sz="1200" dirty="0" smtClean="0">
                <a:solidFill>
                  <a:srgbClr val="FFFFFF"/>
                </a:solidFill>
                <a:latin typeface="Helvetica Light"/>
                <a:cs typeface="Helvetica Light"/>
              </a:rPr>
              <a:t>“I’d never have been able to use [HPC] on my own, but now we have software that can run on it</a:t>
            </a:r>
            <a:r>
              <a:rPr lang="en-US" sz="1200" dirty="0">
                <a:solidFill>
                  <a:srgbClr val="FFFFFF"/>
                </a:solidFill>
                <a:latin typeface="Helvetica Light"/>
                <a:cs typeface="Helvetica Light"/>
              </a:rPr>
              <a:t>. Biomass could be used in co-firing coal </a:t>
            </a:r>
            <a:r>
              <a:rPr lang="en-US" sz="1200" dirty="0" smtClean="0">
                <a:solidFill>
                  <a:srgbClr val="FFFFFF"/>
                </a:solidFill>
                <a:latin typeface="Helvetica Light"/>
                <a:cs typeface="Helvetica Light"/>
              </a:rPr>
              <a:t>stations, </a:t>
            </a:r>
            <a:r>
              <a:rPr lang="en-US" sz="1200" dirty="0">
                <a:solidFill>
                  <a:srgbClr val="FFFFFF"/>
                </a:solidFill>
                <a:latin typeface="Helvetica Light"/>
                <a:cs typeface="Helvetica Light"/>
              </a:rPr>
              <a:t>or in making bio-oil. So the outputs of our model – potential crop </a:t>
            </a:r>
            <a:r>
              <a:rPr lang="en-US" sz="1200" dirty="0" smtClean="0">
                <a:solidFill>
                  <a:srgbClr val="FFFFFF"/>
                </a:solidFill>
                <a:latin typeface="Helvetica Light"/>
                <a:cs typeface="Helvetica Light"/>
              </a:rPr>
              <a:t>yield </a:t>
            </a:r>
            <a:r>
              <a:rPr lang="en-US" sz="1200" dirty="0">
                <a:solidFill>
                  <a:srgbClr val="FFFFFF"/>
                </a:solidFill>
                <a:latin typeface="Helvetica Light"/>
                <a:cs typeface="Helvetica Light"/>
              </a:rPr>
              <a:t>- feed into that.</a:t>
            </a:r>
            <a:r>
              <a:rPr lang="en-US" sz="1200" dirty="0" smtClean="0">
                <a:solidFill>
                  <a:srgbClr val="FFFFFF"/>
                </a:solidFill>
                <a:latin typeface="Helvetica Light"/>
                <a:cs typeface="Helvetica Light"/>
              </a:rPr>
              <a:t>”</a:t>
            </a:r>
          </a:p>
          <a:p>
            <a:pPr algn="r"/>
            <a:r>
              <a:rPr lang="en-US" sz="1200" i="1" dirty="0" smtClean="0">
                <a:solidFill>
                  <a:srgbClr val="FFFFFF"/>
                </a:solidFill>
                <a:latin typeface="Helvetica Light"/>
                <a:cs typeface="Helvetica Light"/>
              </a:rPr>
              <a:t>Prof. Gail Taylor</a:t>
            </a:r>
          </a:p>
          <a:p>
            <a:pPr algn="r"/>
            <a:r>
              <a:rPr lang="en-US" sz="1200" i="1" dirty="0" smtClean="0">
                <a:solidFill>
                  <a:srgbClr val="FFFFFF"/>
                </a:solidFill>
                <a:latin typeface="Helvetica Light"/>
                <a:cs typeface="Helvetica Light"/>
              </a:rPr>
              <a:t>Biofuels researcher</a:t>
            </a:r>
          </a:p>
          <a:p>
            <a:endParaRPr lang="en-US" sz="1200" i="1" dirty="0">
              <a:solidFill>
                <a:srgbClr val="FFFFFF"/>
              </a:solidFill>
              <a:latin typeface="Helvetica Light"/>
              <a:cs typeface="Helvetica Light"/>
            </a:endParaRPr>
          </a:p>
        </p:txBody>
      </p:sp>
      <p:sp>
        <p:nvSpPr>
          <p:cNvPr id="6" name="TextBox 5"/>
          <p:cNvSpPr txBox="1"/>
          <p:nvPr/>
        </p:nvSpPr>
        <p:spPr>
          <a:xfrm>
            <a:off x="3107765" y="5149903"/>
            <a:ext cx="2966052" cy="1754327"/>
          </a:xfrm>
          <a:prstGeom prst="rect">
            <a:avLst/>
          </a:prstGeom>
          <a:noFill/>
        </p:spPr>
        <p:txBody>
          <a:bodyPr wrap="square" rtlCol="0">
            <a:spAutoFit/>
          </a:bodyPr>
          <a:lstStyle/>
          <a:p>
            <a:r>
              <a:rPr lang="en-US" sz="1200" dirty="0" smtClean="0">
                <a:solidFill>
                  <a:srgbClr val="FFFFFF"/>
                </a:solidFill>
                <a:latin typeface="Helvetica Light"/>
                <a:cs typeface="Helvetica Light"/>
              </a:rPr>
              <a:t>“The code used to crash whenever it encountered ‘bad’ data. Now most of the users aren’t even aware of the change but can get on with their work without interruption”</a:t>
            </a:r>
          </a:p>
          <a:p>
            <a:endParaRPr lang="en-US" sz="1200" dirty="0" smtClean="0">
              <a:solidFill>
                <a:srgbClr val="FFFFFF"/>
              </a:solidFill>
              <a:latin typeface="Helvetica Light"/>
              <a:cs typeface="Helvetica Light"/>
            </a:endParaRPr>
          </a:p>
          <a:p>
            <a:pPr algn="r"/>
            <a:r>
              <a:rPr lang="en-US" sz="1200" i="1" dirty="0" smtClean="0">
                <a:solidFill>
                  <a:srgbClr val="FFFFFF"/>
                </a:solidFill>
                <a:latin typeface="Helvetica Light"/>
                <a:cs typeface="Helvetica Light"/>
              </a:rPr>
              <a:t>Tomasz Zielinski</a:t>
            </a:r>
            <a:br>
              <a:rPr lang="en-US" sz="1200" i="1" dirty="0" smtClean="0">
                <a:solidFill>
                  <a:srgbClr val="FFFFFF"/>
                </a:solidFill>
                <a:latin typeface="Helvetica Light"/>
                <a:cs typeface="Helvetica Light"/>
              </a:rPr>
            </a:br>
            <a:r>
              <a:rPr lang="en-US" sz="1200" i="1" dirty="0" smtClean="0">
                <a:solidFill>
                  <a:srgbClr val="FFFFFF"/>
                </a:solidFill>
                <a:latin typeface="Helvetica Light"/>
                <a:cs typeface="Helvetica Light"/>
              </a:rPr>
              <a:t>Systems Biology developer</a:t>
            </a:r>
          </a:p>
          <a:p>
            <a:endParaRPr lang="en-US" sz="1200" i="1" dirty="0">
              <a:solidFill>
                <a:srgbClr val="FFFFFF"/>
              </a:solidFill>
              <a:latin typeface="Helvetica Light"/>
              <a:cs typeface="Helvetica Light"/>
            </a:endParaRPr>
          </a:p>
        </p:txBody>
      </p:sp>
      <p:sp>
        <p:nvSpPr>
          <p:cNvPr id="7" name="TextBox 6"/>
          <p:cNvSpPr txBox="1"/>
          <p:nvPr/>
        </p:nvSpPr>
        <p:spPr>
          <a:xfrm>
            <a:off x="-1" y="5149903"/>
            <a:ext cx="3107766" cy="1754327"/>
          </a:xfrm>
          <a:prstGeom prst="rect">
            <a:avLst/>
          </a:prstGeom>
          <a:noFill/>
        </p:spPr>
        <p:txBody>
          <a:bodyPr wrap="square" rtlCol="0">
            <a:spAutoFit/>
          </a:bodyPr>
          <a:lstStyle/>
          <a:p>
            <a:r>
              <a:rPr lang="en-US" sz="1200" dirty="0" smtClean="0">
                <a:solidFill>
                  <a:srgbClr val="FFFFFF"/>
                </a:solidFill>
                <a:latin typeface="Helvetica Light"/>
                <a:cs typeface="Helvetica Light"/>
              </a:rPr>
              <a:t>“We were aiming to calculate the binding affinity of a drug to a protein. The Institute taught me to become a software manager, I can’t speak highly enough of them”</a:t>
            </a:r>
          </a:p>
          <a:p>
            <a:endParaRPr lang="en-US" sz="1200" dirty="0">
              <a:solidFill>
                <a:srgbClr val="FFFFFF"/>
              </a:solidFill>
              <a:latin typeface="Helvetica Light"/>
              <a:cs typeface="Helvetica Light"/>
            </a:endParaRPr>
          </a:p>
          <a:p>
            <a:endParaRPr lang="en-US" sz="1200" dirty="0" smtClean="0">
              <a:solidFill>
                <a:srgbClr val="FFFFFF"/>
              </a:solidFill>
              <a:latin typeface="Helvetica Light"/>
              <a:cs typeface="Helvetica Light"/>
            </a:endParaRPr>
          </a:p>
          <a:p>
            <a:pPr algn="r"/>
            <a:r>
              <a:rPr lang="en-US" sz="1200" i="1" dirty="0" smtClean="0">
                <a:solidFill>
                  <a:srgbClr val="FFFFFF"/>
                </a:solidFill>
                <a:latin typeface="Helvetica Light"/>
                <a:cs typeface="Helvetica Light"/>
              </a:rPr>
              <a:t>Christopher Woods</a:t>
            </a:r>
          </a:p>
          <a:p>
            <a:pPr algn="r"/>
            <a:r>
              <a:rPr lang="en-US" sz="1200" i="1" dirty="0" smtClean="0">
                <a:solidFill>
                  <a:srgbClr val="FFFFFF"/>
                </a:solidFill>
                <a:latin typeface="Helvetica Light"/>
                <a:cs typeface="Helvetica Light"/>
              </a:rPr>
              <a:t>Chemistry researcher</a:t>
            </a:r>
          </a:p>
          <a:p>
            <a:endParaRPr lang="en-US" sz="1200" i="1" dirty="0">
              <a:solidFill>
                <a:srgbClr val="FFFFFF"/>
              </a:solidFill>
              <a:latin typeface="Helvetica Light"/>
              <a:cs typeface="Helvetica Light"/>
            </a:endParaRPr>
          </a:p>
        </p:txBody>
      </p:sp>
      <p:sp>
        <p:nvSpPr>
          <p:cNvPr id="8" name="TextBox 7"/>
          <p:cNvSpPr txBox="1"/>
          <p:nvPr/>
        </p:nvSpPr>
        <p:spPr>
          <a:xfrm>
            <a:off x="0" y="2052170"/>
            <a:ext cx="2958353" cy="400110"/>
          </a:xfrm>
          <a:prstGeom prst="rect">
            <a:avLst/>
          </a:prstGeom>
          <a:noFill/>
        </p:spPr>
        <p:txBody>
          <a:bodyPr wrap="square" rtlCol="0" anchor="t">
            <a:spAutoFit/>
          </a:bodyPr>
          <a:lstStyle/>
          <a:p>
            <a:pPr algn="ctr"/>
            <a:r>
              <a:rPr lang="en-US" sz="2000" i="1" dirty="0" smtClean="0">
                <a:solidFill>
                  <a:schemeClr val="bg1"/>
                </a:solidFill>
                <a:latin typeface="Helvetica Light"/>
                <a:cs typeface="Helvetica Light"/>
              </a:rPr>
              <a:t>Increasing skills</a:t>
            </a:r>
            <a:endParaRPr lang="en-US" sz="2000" i="1" dirty="0">
              <a:solidFill>
                <a:schemeClr val="bg1"/>
              </a:solidFill>
              <a:latin typeface="Helvetica Light"/>
              <a:cs typeface="Helvetica Light"/>
            </a:endParaRPr>
          </a:p>
        </p:txBody>
      </p:sp>
      <p:sp>
        <p:nvSpPr>
          <p:cNvPr id="9" name="TextBox 8"/>
          <p:cNvSpPr txBox="1"/>
          <p:nvPr/>
        </p:nvSpPr>
        <p:spPr>
          <a:xfrm>
            <a:off x="2958353" y="2052170"/>
            <a:ext cx="3115464" cy="400110"/>
          </a:xfrm>
          <a:prstGeom prst="rect">
            <a:avLst/>
          </a:prstGeom>
          <a:noFill/>
        </p:spPr>
        <p:txBody>
          <a:bodyPr wrap="square" rtlCol="0" anchor="t">
            <a:spAutoFit/>
          </a:bodyPr>
          <a:lstStyle/>
          <a:p>
            <a:pPr algn="ctr"/>
            <a:r>
              <a:rPr lang="en-US" sz="2000" i="1" dirty="0" smtClean="0">
                <a:solidFill>
                  <a:schemeClr val="bg1"/>
                </a:solidFill>
                <a:latin typeface="Helvetica Light"/>
                <a:cs typeface="Helvetica Light"/>
              </a:rPr>
              <a:t>Improving software</a:t>
            </a:r>
            <a:endParaRPr lang="en-US" sz="2000" i="1" dirty="0">
              <a:solidFill>
                <a:schemeClr val="bg1"/>
              </a:solidFill>
              <a:latin typeface="Helvetica Light"/>
              <a:cs typeface="Helvetica Light"/>
            </a:endParaRPr>
          </a:p>
        </p:txBody>
      </p:sp>
      <p:sp>
        <p:nvSpPr>
          <p:cNvPr id="10" name="TextBox 9"/>
          <p:cNvSpPr txBox="1"/>
          <p:nvPr/>
        </p:nvSpPr>
        <p:spPr>
          <a:xfrm>
            <a:off x="6073818" y="2052170"/>
            <a:ext cx="3070182" cy="400110"/>
          </a:xfrm>
          <a:prstGeom prst="rect">
            <a:avLst/>
          </a:prstGeom>
          <a:noFill/>
        </p:spPr>
        <p:txBody>
          <a:bodyPr wrap="square" rtlCol="0" anchor="t">
            <a:spAutoFit/>
          </a:bodyPr>
          <a:lstStyle/>
          <a:p>
            <a:pPr algn="ctr"/>
            <a:r>
              <a:rPr lang="en-US" sz="2000" i="1" dirty="0" smtClean="0">
                <a:solidFill>
                  <a:schemeClr val="bg1"/>
                </a:solidFill>
                <a:latin typeface="Helvetica Light"/>
                <a:cs typeface="Helvetica Light"/>
              </a:rPr>
              <a:t>Enabling researchers</a:t>
            </a:r>
            <a:endParaRPr lang="en-US" sz="2000" i="1" dirty="0">
              <a:solidFill>
                <a:schemeClr val="bg1"/>
              </a:solidFill>
              <a:latin typeface="Helvetica Light"/>
              <a:cs typeface="Helvetica Light"/>
            </a:endParaRPr>
          </a:p>
        </p:txBody>
      </p:sp>
      <p:pic>
        <p:nvPicPr>
          <p:cNvPr id="4" name="Picture 3" descr="Slide3.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532525"/>
            <a:ext cx="9144000" cy="2529840"/>
          </a:xfrm>
          <a:prstGeom prst="rect">
            <a:avLst/>
          </a:prstGeom>
        </p:spPr>
      </p:pic>
    </p:spTree>
    <p:extLst>
      <p:ext uri="{BB962C8B-B14F-4D97-AF65-F5344CB8AC3E}">
        <p14:creationId xmlns:p14="http://schemas.microsoft.com/office/powerpoint/2010/main" val="12391122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extBox 13"/>
          <p:cNvSpPr txBox="1"/>
          <p:nvPr/>
        </p:nvSpPr>
        <p:spPr>
          <a:xfrm>
            <a:off x="353229" y="404664"/>
            <a:ext cx="8430488" cy="4524315"/>
          </a:xfrm>
          <a:prstGeom prst="rect">
            <a:avLst/>
          </a:prstGeom>
          <a:noFill/>
        </p:spPr>
        <p:txBody>
          <a:bodyPr wrap="square" rtlCol="0">
            <a:spAutoFit/>
          </a:bodyPr>
          <a:lstStyle/>
          <a:p>
            <a:r>
              <a:rPr lang="en-US" sz="4800" b="1" dirty="0" smtClean="0">
                <a:solidFill>
                  <a:prstClr val="white"/>
                </a:solidFill>
                <a:latin typeface="Helvetica"/>
                <a:cs typeface="Helvetica"/>
              </a:rPr>
              <a:t>Better software</a:t>
            </a:r>
            <a:br>
              <a:rPr lang="en-US" sz="4800" b="1" dirty="0" smtClean="0">
                <a:solidFill>
                  <a:prstClr val="white"/>
                </a:solidFill>
                <a:latin typeface="Helvetica"/>
                <a:cs typeface="Helvetica"/>
              </a:rPr>
            </a:br>
            <a:r>
              <a:rPr lang="en-US" sz="4800" dirty="0" smtClean="0">
                <a:solidFill>
                  <a:prstClr val="white"/>
                </a:solidFill>
                <a:latin typeface="Helvetica"/>
                <a:cs typeface="Helvetica"/>
              </a:rPr>
              <a:t>means considering how we train, develop, support and </a:t>
            </a:r>
            <a:r>
              <a:rPr lang="en-US" sz="4800" dirty="0" err="1" smtClean="0">
                <a:solidFill>
                  <a:prstClr val="white"/>
                </a:solidFill>
                <a:latin typeface="Helvetica"/>
                <a:cs typeface="Helvetica"/>
              </a:rPr>
              <a:t>recognise</a:t>
            </a:r>
            <a:r>
              <a:rPr lang="en-US" sz="4800" dirty="0" smtClean="0">
                <a:solidFill>
                  <a:prstClr val="white"/>
                </a:solidFill>
                <a:latin typeface="Helvetica"/>
                <a:cs typeface="Helvetica"/>
              </a:rPr>
              <a:t> software, and the people and careers that are the real infrastructure</a:t>
            </a:r>
          </a:p>
        </p:txBody>
      </p:sp>
      <p:pic>
        <p:nvPicPr>
          <p:cNvPr id="18" name="Picture 17" descr="SSI_LogoWhite.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84672" y="5912743"/>
            <a:ext cx="2599045" cy="735421"/>
          </a:xfrm>
          <a:prstGeom prst="rect">
            <a:avLst/>
          </a:prstGeom>
        </p:spPr>
      </p:pic>
    </p:spTree>
    <p:extLst>
      <p:ext uri="{BB962C8B-B14F-4D97-AF65-F5344CB8AC3E}">
        <p14:creationId xmlns:p14="http://schemas.microsoft.com/office/powerpoint/2010/main" val="40157261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The Software Sustainability Institute</a:t>
            </a:r>
            <a:endParaRPr lang="en-US" dirty="0"/>
          </a:p>
        </p:txBody>
      </p:sp>
      <p:sp>
        <p:nvSpPr>
          <p:cNvPr id="8" name="Content Placeholder 7"/>
          <p:cNvSpPr>
            <a:spLocks noGrp="1"/>
          </p:cNvSpPr>
          <p:nvPr>
            <p:ph idx="1"/>
          </p:nvPr>
        </p:nvSpPr>
        <p:spPr>
          <a:xfrm>
            <a:off x="333375" y="1600200"/>
            <a:ext cx="8353425" cy="4876800"/>
          </a:xfrm>
        </p:spPr>
        <p:txBody>
          <a:bodyPr>
            <a:normAutofit lnSpcReduction="10000"/>
          </a:bodyPr>
          <a:lstStyle/>
          <a:p>
            <a:pPr marL="0" indent="0">
              <a:buNone/>
            </a:pPr>
            <a:r>
              <a:rPr lang="en-US" dirty="0" smtClean="0"/>
              <a:t>A national facility for cultivating better, more sustainable, research software to enable world-</a:t>
            </a:r>
            <a:br>
              <a:rPr lang="en-US" dirty="0" smtClean="0"/>
            </a:br>
            <a:r>
              <a:rPr lang="en-US" dirty="0" smtClean="0"/>
              <a:t>class research</a:t>
            </a:r>
          </a:p>
          <a:p>
            <a:r>
              <a:rPr lang="en-US" sz="2800" dirty="0" smtClean="0"/>
              <a:t>Software reaches boundaries in its </a:t>
            </a:r>
            <a:br>
              <a:rPr lang="en-US" sz="2800" dirty="0" smtClean="0"/>
            </a:br>
            <a:r>
              <a:rPr lang="en-US" sz="2800" dirty="0" smtClean="0"/>
              <a:t>development cycle that prevent </a:t>
            </a:r>
            <a:br>
              <a:rPr lang="en-US" sz="2800" dirty="0" smtClean="0"/>
            </a:br>
            <a:r>
              <a:rPr lang="en-US" sz="2800" dirty="0" smtClean="0"/>
              <a:t>improvement, growth and adoption </a:t>
            </a:r>
          </a:p>
          <a:p>
            <a:r>
              <a:rPr lang="en-US" sz="2800" dirty="0" smtClean="0"/>
              <a:t>Providing the expertise and services </a:t>
            </a:r>
            <a:br>
              <a:rPr lang="en-US" sz="2800" dirty="0" smtClean="0"/>
            </a:br>
            <a:r>
              <a:rPr lang="en-US" sz="2800" dirty="0" smtClean="0"/>
              <a:t>needed to negotiate to the next stage</a:t>
            </a:r>
          </a:p>
          <a:p>
            <a:r>
              <a:rPr lang="en-US" sz="2800" dirty="0" smtClean="0"/>
              <a:t>Developing the policy and tools to</a:t>
            </a:r>
            <a:br>
              <a:rPr lang="en-US" sz="2800" dirty="0" smtClean="0"/>
            </a:br>
            <a:r>
              <a:rPr lang="en-US" sz="2800" dirty="0" smtClean="0"/>
              <a:t>support the community developing and</a:t>
            </a:r>
            <a:br>
              <a:rPr lang="en-US" sz="2800" dirty="0" smtClean="0"/>
            </a:br>
            <a:r>
              <a:rPr lang="en-US" sz="2800" dirty="0" smtClean="0"/>
              <a:t>using research software</a:t>
            </a:r>
          </a:p>
          <a:p>
            <a:endParaRPr lang="en-US" dirty="0"/>
          </a:p>
        </p:txBody>
      </p:sp>
      <p:sp>
        <p:nvSpPr>
          <p:cNvPr id="2" name="TextBox 1"/>
          <p:cNvSpPr txBox="1"/>
          <p:nvPr/>
        </p:nvSpPr>
        <p:spPr>
          <a:xfrm>
            <a:off x="5967959" y="5877272"/>
            <a:ext cx="3284561" cy="523220"/>
          </a:xfrm>
          <a:prstGeom prst="rect">
            <a:avLst/>
          </a:prstGeom>
          <a:noFill/>
        </p:spPr>
        <p:txBody>
          <a:bodyPr wrap="none" rtlCol="0">
            <a:spAutoFit/>
          </a:bodyPr>
          <a:lstStyle/>
          <a:p>
            <a:r>
              <a:rPr lang="en-US" sz="1400" dirty="0" smtClean="0">
                <a:solidFill>
                  <a:prstClr val="black"/>
                </a:solidFill>
                <a:latin typeface="Calibri"/>
              </a:rPr>
              <a:t>Supported by EPSRC Grant EP</a:t>
            </a:r>
            <a:r>
              <a:rPr lang="en-US" sz="1400" dirty="0">
                <a:solidFill>
                  <a:prstClr val="black"/>
                </a:solidFill>
                <a:latin typeface="Calibri"/>
              </a:rPr>
              <a:t>/H043160/</a:t>
            </a:r>
            <a:r>
              <a:rPr lang="en-US" sz="1400" dirty="0" smtClean="0">
                <a:solidFill>
                  <a:prstClr val="black"/>
                </a:solidFill>
                <a:latin typeface="Calibri"/>
              </a:rPr>
              <a:t>1 </a:t>
            </a:r>
            <a:br>
              <a:rPr lang="en-US" sz="1400" dirty="0" smtClean="0">
                <a:solidFill>
                  <a:prstClr val="black"/>
                </a:solidFill>
                <a:latin typeface="Calibri"/>
              </a:rPr>
            </a:br>
            <a:r>
              <a:rPr lang="en-US" sz="1400" dirty="0" smtClean="0">
                <a:solidFill>
                  <a:prstClr val="black"/>
                </a:solidFill>
                <a:latin typeface="Calibri"/>
              </a:rPr>
              <a:t>+ EPSRC/ESRC/BBSRC grant EP/N006410/1 </a:t>
            </a:r>
            <a:endParaRPr lang="en-US" sz="1400" dirty="0">
              <a:solidFill>
                <a:prstClr val="black"/>
              </a:solidFill>
              <a:latin typeface="Calibri"/>
            </a:endParaRPr>
          </a:p>
        </p:txBody>
      </p:sp>
      <p:pic>
        <p:nvPicPr>
          <p:cNvPr id="10" name="Picture 9"/>
          <p:cNvPicPr>
            <a:picLocks noChangeAspect="1"/>
          </p:cNvPicPr>
          <p:nvPr/>
        </p:nvPicPr>
        <p:blipFill>
          <a:blip r:embed="rId3"/>
          <a:stretch>
            <a:fillRect/>
          </a:stretch>
        </p:blipFill>
        <p:spPr>
          <a:xfrm>
            <a:off x="8062912" y="6464300"/>
            <a:ext cx="1117600" cy="393700"/>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65504" y="5207801"/>
            <a:ext cx="1143000" cy="669471"/>
          </a:xfrm>
          <a:prstGeom prst="rect">
            <a:avLst/>
          </a:prstGeom>
        </p:spPr>
      </p:pic>
      <p:pic>
        <p:nvPicPr>
          <p:cNvPr id="12" name="Picture 11"/>
          <p:cNvPicPr>
            <a:picLocks noChangeAspect="1"/>
          </p:cNvPicPr>
          <p:nvPr/>
        </p:nvPicPr>
        <p:blipFill>
          <a:blip r:embed="rId5"/>
          <a:stretch>
            <a:fillRect/>
          </a:stretch>
        </p:blipFill>
        <p:spPr>
          <a:xfrm>
            <a:off x="5940152" y="2492896"/>
            <a:ext cx="2808312" cy="2808312"/>
          </a:xfrm>
          <a:prstGeom prst="rect">
            <a:avLst/>
          </a:prstGeom>
        </p:spPr>
      </p:pic>
      <p:pic>
        <p:nvPicPr>
          <p:cNvPr id="9" name="Picture 8"/>
          <p:cNvPicPr>
            <a:picLocks noChangeAspect="1"/>
          </p:cNvPicPr>
          <p:nvPr/>
        </p:nvPicPr>
        <p:blipFill>
          <a:blip r:embed="rId6"/>
          <a:stretch>
            <a:fillRect/>
          </a:stretch>
        </p:blipFill>
        <p:spPr>
          <a:xfrm>
            <a:off x="8316416" y="3933056"/>
            <a:ext cx="686144" cy="583952"/>
          </a:xfrm>
          <a:prstGeom prst="rect">
            <a:avLst/>
          </a:prstGeom>
        </p:spPr>
      </p:pic>
      <p:pic>
        <p:nvPicPr>
          <p:cNvPr id="11" name="Picture 10"/>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00392" y="4725144"/>
            <a:ext cx="1043608" cy="289891"/>
          </a:xfrm>
          <a:prstGeom prst="rect">
            <a:avLst/>
          </a:prstGeom>
        </p:spPr>
      </p:pic>
    </p:spTree>
    <p:extLst>
      <p:ext uri="{BB962C8B-B14F-4D97-AF65-F5344CB8AC3E}">
        <p14:creationId xmlns:p14="http://schemas.microsoft.com/office/powerpoint/2010/main" val="833132502"/>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4572000" y="0"/>
            <a:ext cx="0" cy="6858000"/>
          </a:xfrm>
          <a:prstGeom prst="line">
            <a:avLst/>
          </a:prstGeom>
          <a:ln>
            <a:solidFill>
              <a:schemeClr val="bg1">
                <a:lumMod val="50000"/>
              </a:schemeClr>
            </a:solidFill>
            <a:prstDash val="sysDash"/>
          </a:ln>
          <a:effectLst/>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a:off x="0" y="3429000"/>
            <a:ext cx="9144000" cy="0"/>
          </a:xfrm>
          <a:prstGeom prst="line">
            <a:avLst/>
          </a:prstGeom>
          <a:ln>
            <a:solidFill>
              <a:schemeClr val="bg1">
                <a:lumMod val="50000"/>
              </a:schemeClr>
            </a:solidFill>
            <a:prstDash val="sysDash"/>
          </a:ln>
        </p:spPr>
        <p:style>
          <a:lnRef idx="2">
            <a:schemeClr val="accent2"/>
          </a:lnRef>
          <a:fillRef idx="0">
            <a:schemeClr val="accent2"/>
          </a:fillRef>
          <a:effectRef idx="1">
            <a:schemeClr val="accent2"/>
          </a:effectRef>
          <a:fontRef idx="minor">
            <a:schemeClr val="tx1"/>
          </a:fontRef>
        </p:style>
      </p:cxnSp>
      <p:sp>
        <p:nvSpPr>
          <p:cNvPr id="21" name="Rectangle 20"/>
          <p:cNvSpPr/>
          <p:nvPr/>
        </p:nvSpPr>
        <p:spPr>
          <a:xfrm>
            <a:off x="3064895" y="2512786"/>
            <a:ext cx="3014211" cy="1750786"/>
          </a:xfrm>
          <a:prstGeom prst="rect">
            <a:avLst/>
          </a:prstGeom>
          <a:solidFill>
            <a:schemeClr val="tx1"/>
          </a:solidFill>
          <a:ln w="19050" cmpd="sng">
            <a:solidFill>
              <a:schemeClr val="bg1">
                <a:lumMod val="5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66" name="TextBox 65"/>
          <p:cNvSpPr txBox="1"/>
          <p:nvPr/>
        </p:nvSpPr>
        <p:spPr>
          <a:xfrm>
            <a:off x="63497" y="18060"/>
            <a:ext cx="1804100" cy="584776"/>
          </a:xfrm>
          <a:prstGeom prst="rect">
            <a:avLst/>
          </a:prstGeom>
          <a:noFill/>
        </p:spPr>
        <p:txBody>
          <a:bodyPr wrap="none" rtlCol="0">
            <a:spAutoFit/>
          </a:bodyPr>
          <a:lstStyle/>
          <a:p>
            <a:pPr defTabSz="457200"/>
            <a:r>
              <a:rPr lang="en-US" sz="3200" dirty="0" smtClean="0">
                <a:solidFill>
                  <a:srgbClr val="FF0000"/>
                </a:solidFill>
                <a:latin typeface="Helvetica"/>
                <a:cs typeface="Helvetica"/>
              </a:rPr>
              <a:t>Software</a:t>
            </a:r>
            <a:endParaRPr lang="en-US" sz="2400" dirty="0">
              <a:solidFill>
                <a:srgbClr val="FFFFFF"/>
              </a:solidFill>
              <a:latin typeface="Helvetica"/>
              <a:cs typeface="Helvetica"/>
            </a:endParaRPr>
          </a:p>
        </p:txBody>
      </p:sp>
      <p:sp>
        <p:nvSpPr>
          <p:cNvPr id="67" name="TextBox 66"/>
          <p:cNvSpPr txBox="1"/>
          <p:nvPr/>
        </p:nvSpPr>
        <p:spPr>
          <a:xfrm>
            <a:off x="103170" y="6207984"/>
            <a:ext cx="1287532" cy="584776"/>
          </a:xfrm>
          <a:prstGeom prst="rect">
            <a:avLst/>
          </a:prstGeom>
          <a:noFill/>
        </p:spPr>
        <p:txBody>
          <a:bodyPr wrap="none" rtlCol="0" anchor="b">
            <a:spAutoFit/>
          </a:bodyPr>
          <a:lstStyle/>
          <a:p>
            <a:pPr defTabSz="457200"/>
            <a:r>
              <a:rPr lang="en-US" sz="3200" dirty="0" smtClean="0">
                <a:solidFill>
                  <a:srgbClr val="FF0000"/>
                </a:solidFill>
                <a:latin typeface="Helvetica"/>
                <a:cs typeface="Helvetica"/>
              </a:rPr>
              <a:t>Policy</a:t>
            </a:r>
            <a:r>
              <a:rPr lang="en-US" sz="2400" dirty="0" smtClean="0">
                <a:solidFill>
                  <a:srgbClr val="FFFFFF"/>
                </a:solidFill>
                <a:latin typeface="Helvetica"/>
                <a:cs typeface="Helvetica"/>
              </a:rPr>
              <a:t> </a:t>
            </a:r>
            <a:endParaRPr lang="en-US" sz="2400" dirty="0">
              <a:solidFill>
                <a:srgbClr val="FFFFFF"/>
              </a:solidFill>
              <a:latin typeface="Helvetica"/>
              <a:cs typeface="Helvetica"/>
            </a:endParaRPr>
          </a:p>
        </p:txBody>
      </p:sp>
      <p:sp>
        <p:nvSpPr>
          <p:cNvPr id="68" name="TextBox 67"/>
          <p:cNvSpPr txBox="1"/>
          <p:nvPr/>
        </p:nvSpPr>
        <p:spPr>
          <a:xfrm>
            <a:off x="7491785" y="20858"/>
            <a:ext cx="1652215" cy="584776"/>
          </a:xfrm>
          <a:prstGeom prst="rect">
            <a:avLst/>
          </a:prstGeom>
          <a:noFill/>
        </p:spPr>
        <p:txBody>
          <a:bodyPr wrap="none" rtlCol="0">
            <a:spAutoFit/>
          </a:bodyPr>
          <a:lstStyle/>
          <a:p>
            <a:pPr algn="r" defTabSz="457200"/>
            <a:r>
              <a:rPr lang="en-US" sz="3200" dirty="0" smtClean="0">
                <a:solidFill>
                  <a:srgbClr val="FF0000"/>
                </a:solidFill>
                <a:latin typeface="Helvetica"/>
                <a:cs typeface="Helvetica"/>
              </a:rPr>
              <a:t>Training</a:t>
            </a:r>
            <a:endParaRPr lang="en-US" sz="2800" dirty="0">
              <a:solidFill>
                <a:srgbClr val="FFFFFF"/>
              </a:solidFill>
              <a:latin typeface="Helvetica"/>
              <a:cs typeface="Helvetica"/>
            </a:endParaRPr>
          </a:p>
        </p:txBody>
      </p:sp>
      <p:sp>
        <p:nvSpPr>
          <p:cNvPr id="69" name="TextBox 68"/>
          <p:cNvSpPr txBox="1"/>
          <p:nvPr/>
        </p:nvSpPr>
        <p:spPr>
          <a:xfrm>
            <a:off x="6859947" y="6217055"/>
            <a:ext cx="2274982" cy="584776"/>
          </a:xfrm>
          <a:prstGeom prst="rect">
            <a:avLst/>
          </a:prstGeom>
          <a:noFill/>
        </p:spPr>
        <p:txBody>
          <a:bodyPr wrap="none" rtlCol="0" anchor="b">
            <a:spAutoFit/>
          </a:bodyPr>
          <a:lstStyle/>
          <a:p>
            <a:pPr algn="r" defTabSz="457200"/>
            <a:r>
              <a:rPr lang="en-US" sz="3200" dirty="0" smtClean="0">
                <a:solidFill>
                  <a:srgbClr val="FF0000"/>
                </a:solidFill>
                <a:latin typeface="Helvetica"/>
                <a:cs typeface="Helvetica"/>
              </a:rPr>
              <a:t>Community</a:t>
            </a:r>
            <a:endParaRPr lang="en-US" sz="3200" dirty="0">
              <a:solidFill>
                <a:srgbClr val="FFFFFF"/>
              </a:solidFill>
              <a:latin typeface="Helvetica"/>
              <a:cs typeface="Helvetica"/>
            </a:endParaRPr>
          </a:p>
        </p:txBody>
      </p:sp>
      <p:sp>
        <p:nvSpPr>
          <p:cNvPr id="70" name="TextBox 69"/>
          <p:cNvSpPr txBox="1"/>
          <p:nvPr/>
        </p:nvSpPr>
        <p:spPr>
          <a:xfrm>
            <a:off x="3625403" y="2605116"/>
            <a:ext cx="1872628" cy="584776"/>
          </a:xfrm>
          <a:prstGeom prst="rect">
            <a:avLst/>
          </a:prstGeom>
          <a:noFill/>
        </p:spPr>
        <p:txBody>
          <a:bodyPr wrap="none" rtlCol="0" anchor="t">
            <a:spAutoFit/>
          </a:bodyPr>
          <a:lstStyle/>
          <a:p>
            <a:pPr algn="ctr" defTabSz="457200"/>
            <a:r>
              <a:rPr lang="en-US" sz="3200" dirty="0" smtClean="0">
                <a:solidFill>
                  <a:srgbClr val="FF0000"/>
                </a:solidFill>
                <a:latin typeface="Helvetica"/>
                <a:cs typeface="Helvetica"/>
              </a:rPr>
              <a:t>Outreach</a:t>
            </a:r>
            <a:endParaRPr lang="en-US" sz="3200" dirty="0">
              <a:solidFill>
                <a:srgbClr val="FF0000"/>
              </a:solidFill>
              <a:latin typeface="Helvetica"/>
              <a:cs typeface="Helvetica"/>
            </a:endParaRPr>
          </a:p>
        </p:txBody>
      </p:sp>
      <p:sp>
        <p:nvSpPr>
          <p:cNvPr id="71" name="TextBox 70"/>
          <p:cNvSpPr txBox="1"/>
          <p:nvPr/>
        </p:nvSpPr>
        <p:spPr>
          <a:xfrm>
            <a:off x="4941786" y="525210"/>
            <a:ext cx="3896987" cy="1015663"/>
          </a:xfrm>
          <a:prstGeom prst="rect">
            <a:avLst/>
          </a:prstGeom>
          <a:noFill/>
        </p:spPr>
        <p:txBody>
          <a:bodyPr wrap="square" rtlCol="0" anchor="t">
            <a:spAutoFit/>
          </a:bodyPr>
          <a:lstStyle/>
          <a:p>
            <a:pPr algn="ctr" defTabSz="457200"/>
            <a:r>
              <a:rPr lang="en-US" sz="2000" dirty="0" smtClean="0">
                <a:solidFill>
                  <a:prstClr val="white"/>
                </a:solidFill>
                <a:latin typeface="Helvetica Light"/>
                <a:cs typeface="Helvetica Light"/>
              </a:rPr>
              <a:t>Delivering essential software skills to researchers via CDTs, institutions &amp; doctoral schools</a:t>
            </a:r>
            <a:endParaRPr lang="en-US" sz="2000" dirty="0">
              <a:solidFill>
                <a:prstClr val="white"/>
              </a:solidFill>
              <a:latin typeface="Helvetica Light"/>
              <a:cs typeface="Helvetica Light"/>
            </a:endParaRPr>
          </a:p>
        </p:txBody>
      </p:sp>
      <p:sp>
        <p:nvSpPr>
          <p:cNvPr id="72" name="TextBox 71"/>
          <p:cNvSpPr txBox="1"/>
          <p:nvPr/>
        </p:nvSpPr>
        <p:spPr>
          <a:xfrm>
            <a:off x="246841" y="525210"/>
            <a:ext cx="3896987" cy="1323439"/>
          </a:xfrm>
          <a:prstGeom prst="rect">
            <a:avLst/>
          </a:prstGeom>
          <a:noFill/>
        </p:spPr>
        <p:txBody>
          <a:bodyPr wrap="square" rtlCol="0" anchor="t">
            <a:spAutoFit/>
          </a:bodyPr>
          <a:lstStyle/>
          <a:p>
            <a:pPr algn="ctr" defTabSz="457200"/>
            <a:r>
              <a:rPr lang="en-US" sz="2000" dirty="0" smtClean="0">
                <a:solidFill>
                  <a:prstClr val="white"/>
                </a:solidFill>
                <a:latin typeface="Helvetica Light"/>
                <a:cs typeface="Helvetica Light"/>
              </a:rPr>
              <a:t>Helping the community to develop software that meets the needs of reliable, reproducible, and reusable research</a:t>
            </a:r>
            <a:endParaRPr lang="en-US" sz="2000" dirty="0">
              <a:solidFill>
                <a:prstClr val="white"/>
              </a:solidFill>
              <a:latin typeface="Helvetica Light"/>
              <a:cs typeface="Helvetica Light"/>
            </a:endParaRPr>
          </a:p>
        </p:txBody>
      </p:sp>
      <p:sp>
        <p:nvSpPr>
          <p:cNvPr id="73" name="TextBox 72"/>
          <p:cNvSpPr txBox="1"/>
          <p:nvPr/>
        </p:nvSpPr>
        <p:spPr>
          <a:xfrm>
            <a:off x="29043" y="3606276"/>
            <a:ext cx="2999190" cy="1323439"/>
          </a:xfrm>
          <a:prstGeom prst="rect">
            <a:avLst/>
          </a:prstGeom>
          <a:noFill/>
        </p:spPr>
        <p:txBody>
          <a:bodyPr wrap="square" rtlCol="0" anchor="t">
            <a:spAutoFit/>
          </a:bodyPr>
          <a:lstStyle/>
          <a:p>
            <a:pPr algn="ctr" defTabSz="457200"/>
            <a:r>
              <a:rPr lang="en-US" sz="2000" dirty="0" smtClean="0">
                <a:solidFill>
                  <a:prstClr val="white"/>
                </a:solidFill>
                <a:latin typeface="Helvetica Light"/>
                <a:cs typeface="Helvetica Light"/>
              </a:rPr>
              <a:t>Collecting </a:t>
            </a:r>
            <a:r>
              <a:rPr lang="en-US" sz="2000" dirty="0">
                <a:solidFill>
                  <a:prstClr val="white"/>
                </a:solidFill>
                <a:latin typeface="Helvetica Light"/>
                <a:cs typeface="Helvetica Light"/>
              </a:rPr>
              <a:t>evidence </a:t>
            </a:r>
            <a:r>
              <a:rPr lang="en-US" sz="2000" dirty="0" smtClean="0">
                <a:solidFill>
                  <a:prstClr val="white"/>
                </a:solidFill>
                <a:latin typeface="Helvetica Light"/>
                <a:cs typeface="Helvetica Light"/>
              </a:rPr>
              <a:t/>
            </a:r>
            <a:br>
              <a:rPr lang="en-US" sz="2000" dirty="0" smtClean="0">
                <a:solidFill>
                  <a:prstClr val="white"/>
                </a:solidFill>
                <a:latin typeface="Helvetica Light"/>
                <a:cs typeface="Helvetica Light"/>
              </a:rPr>
            </a:br>
            <a:r>
              <a:rPr lang="en-US" sz="2000" dirty="0" smtClean="0">
                <a:solidFill>
                  <a:prstClr val="white"/>
                </a:solidFill>
                <a:latin typeface="Helvetica Light"/>
                <a:cs typeface="Helvetica Light"/>
              </a:rPr>
              <a:t>on </a:t>
            </a:r>
            <a:r>
              <a:rPr lang="en-US" sz="2000" dirty="0">
                <a:solidFill>
                  <a:prstClr val="white"/>
                </a:solidFill>
                <a:latin typeface="Helvetica Light"/>
                <a:cs typeface="Helvetica Light"/>
              </a:rPr>
              <a:t>the community’s software use &amp;</a:t>
            </a:r>
            <a:r>
              <a:rPr lang="en-US" sz="2000" dirty="0" smtClean="0">
                <a:solidFill>
                  <a:prstClr val="white"/>
                </a:solidFill>
                <a:latin typeface="Helvetica Light"/>
                <a:cs typeface="Helvetica Light"/>
              </a:rPr>
              <a:t> </a:t>
            </a:r>
            <a:r>
              <a:rPr lang="en-US" sz="2000" dirty="0">
                <a:solidFill>
                  <a:prstClr val="white"/>
                </a:solidFill>
                <a:latin typeface="Helvetica Light"/>
                <a:cs typeface="Helvetica Light"/>
              </a:rPr>
              <a:t>sharing </a:t>
            </a:r>
            <a:r>
              <a:rPr lang="en-US" sz="2000" dirty="0" smtClean="0">
                <a:solidFill>
                  <a:prstClr val="white"/>
                </a:solidFill>
                <a:latin typeface="Helvetica Light"/>
                <a:cs typeface="Helvetica Light"/>
              </a:rPr>
              <a:t>with stakeholders</a:t>
            </a:r>
            <a:endParaRPr lang="en-US" sz="2000" dirty="0">
              <a:solidFill>
                <a:prstClr val="white"/>
              </a:solidFill>
              <a:latin typeface="Helvetica Light"/>
              <a:cs typeface="Helvetica Light"/>
            </a:endParaRPr>
          </a:p>
        </p:txBody>
      </p:sp>
      <p:sp>
        <p:nvSpPr>
          <p:cNvPr id="74" name="TextBox 73"/>
          <p:cNvSpPr txBox="1"/>
          <p:nvPr/>
        </p:nvSpPr>
        <p:spPr>
          <a:xfrm>
            <a:off x="6141058" y="3606276"/>
            <a:ext cx="2956655" cy="1323439"/>
          </a:xfrm>
          <a:prstGeom prst="rect">
            <a:avLst/>
          </a:prstGeom>
          <a:noFill/>
        </p:spPr>
        <p:txBody>
          <a:bodyPr wrap="square" rtlCol="0" anchor="t">
            <a:spAutoFit/>
          </a:bodyPr>
          <a:lstStyle/>
          <a:p>
            <a:pPr algn="ctr" defTabSz="457200"/>
            <a:r>
              <a:rPr lang="en-US" sz="2000" dirty="0" smtClean="0">
                <a:solidFill>
                  <a:prstClr val="white"/>
                </a:solidFill>
                <a:latin typeface="Helvetica Light"/>
                <a:cs typeface="Helvetica Light"/>
              </a:rPr>
              <a:t>Bringing together </a:t>
            </a:r>
            <a:br>
              <a:rPr lang="en-US" sz="2000" dirty="0" smtClean="0">
                <a:solidFill>
                  <a:prstClr val="white"/>
                </a:solidFill>
                <a:latin typeface="Helvetica Light"/>
                <a:cs typeface="Helvetica Light"/>
              </a:rPr>
            </a:br>
            <a:r>
              <a:rPr lang="en-US" sz="2000" dirty="0" smtClean="0">
                <a:solidFill>
                  <a:prstClr val="white"/>
                </a:solidFill>
                <a:latin typeface="Helvetica Light"/>
                <a:cs typeface="Helvetica Light"/>
              </a:rPr>
              <a:t>the right people to understand and address topical issues </a:t>
            </a:r>
            <a:endParaRPr lang="en-US" sz="2000" dirty="0">
              <a:solidFill>
                <a:prstClr val="white"/>
              </a:solidFill>
              <a:latin typeface="Helvetica Light"/>
              <a:cs typeface="Helvetica Light"/>
            </a:endParaRPr>
          </a:p>
        </p:txBody>
      </p:sp>
      <p:sp>
        <p:nvSpPr>
          <p:cNvPr id="75" name="TextBox 74"/>
          <p:cNvSpPr txBox="1"/>
          <p:nvPr/>
        </p:nvSpPr>
        <p:spPr>
          <a:xfrm>
            <a:off x="3064895" y="3109967"/>
            <a:ext cx="3014211" cy="1015663"/>
          </a:xfrm>
          <a:prstGeom prst="rect">
            <a:avLst/>
          </a:prstGeom>
          <a:noFill/>
        </p:spPr>
        <p:txBody>
          <a:bodyPr wrap="square" rtlCol="0" anchor="t">
            <a:spAutoFit/>
          </a:bodyPr>
          <a:lstStyle/>
          <a:p>
            <a:pPr algn="ctr" defTabSz="457200"/>
            <a:r>
              <a:rPr lang="en-US" sz="2000" dirty="0" smtClean="0">
                <a:solidFill>
                  <a:prstClr val="white"/>
                </a:solidFill>
                <a:latin typeface="Helvetica Light"/>
                <a:cs typeface="Helvetica Light"/>
              </a:rPr>
              <a:t>Exploiting our platform to enable engagement, delivery &amp; uptake</a:t>
            </a:r>
            <a:endParaRPr lang="en-US" sz="2000" dirty="0">
              <a:solidFill>
                <a:prstClr val="white"/>
              </a:solidFill>
              <a:latin typeface="Helvetica Light"/>
              <a:cs typeface="Helvetica Light"/>
            </a:endParaRPr>
          </a:p>
        </p:txBody>
      </p:sp>
      <p:pic>
        <p:nvPicPr>
          <p:cNvPr id="76" name="Picture 75" descr="Without_research_Softwar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1594" y="5146574"/>
            <a:ext cx="1869894" cy="1603374"/>
          </a:xfrm>
          <a:prstGeom prst="rect">
            <a:avLst/>
          </a:prstGeom>
        </p:spPr>
      </p:pic>
      <p:pic>
        <p:nvPicPr>
          <p:cNvPr id="77" name="Picture 7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04968" y="1848650"/>
            <a:ext cx="2646255" cy="1394958"/>
          </a:xfrm>
          <a:prstGeom prst="rect">
            <a:avLst/>
          </a:prstGeom>
        </p:spPr>
      </p:pic>
      <p:pic>
        <p:nvPicPr>
          <p:cNvPr id="78" name="Picture 7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30905" y="2219739"/>
            <a:ext cx="1297328" cy="946574"/>
          </a:xfrm>
          <a:prstGeom prst="rect">
            <a:avLst/>
          </a:prstGeom>
        </p:spPr>
      </p:pic>
      <p:pic>
        <p:nvPicPr>
          <p:cNvPr id="79" name="Picture 7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88407" y="5146574"/>
            <a:ext cx="2462815" cy="1169839"/>
          </a:xfrm>
          <a:prstGeom prst="rect">
            <a:avLst/>
          </a:prstGeom>
        </p:spPr>
      </p:pic>
      <p:pic>
        <p:nvPicPr>
          <p:cNvPr id="80" name="Content Placeholder 5" descr="ER1brite-tube.png"/>
          <p:cNvPicPr>
            <a:picLocks noChangeAspect="1"/>
          </p:cNvPicPr>
          <p:nvPr/>
        </p:nvPicPr>
        <p:blipFill>
          <a:blip r:embed="rId7" cstate="screen">
            <a:extLst>
              <a:ext uri="{28A0092B-C50C-407E-A947-70E740481C1C}">
                <a14:useLocalDpi xmlns:a14="http://schemas.microsoft.com/office/drawing/2010/main"/>
              </a:ext>
            </a:extLst>
          </a:blip>
          <a:srcRect t="-9452" b="-9452"/>
          <a:stretch>
            <a:fillRect/>
          </a:stretch>
        </p:blipFill>
        <p:spPr>
          <a:xfrm>
            <a:off x="1177209" y="2142366"/>
            <a:ext cx="1013223" cy="1101241"/>
          </a:xfrm>
          <a:prstGeom prst="rect">
            <a:avLst/>
          </a:prstGeom>
        </p:spPr>
      </p:pic>
      <p:pic>
        <p:nvPicPr>
          <p:cNvPr id="81" name="Picture 80" descr="Slide3.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3497" y="2219739"/>
            <a:ext cx="1141526" cy="946574"/>
          </a:xfrm>
          <a:prstGeom prst="rect">
            <a:avLst/>
          </a:prstGeom>
        </p:spPr>
      </p:pic>
      <p:grpSp>
        <p:nvGrpSpPr>
          <p:cNvPr id="82" name="Group 81"/>
          <p:cNvGrpSpPr/>
          <p:nvPr/>
        </p:nvGrpSpPr>
        <p:grpSpPr>
          <a:xfrm>
            <a:off x="4696230" y="5146575"/>
            <a:ext cx="1608737" cy="1603374"/>
            <a:chOff x="9458730" y="3182874"/>
            <a:chExt cx="3810000" cy="3797300"/>
          </a:xfrm>
        </p:grpSpPr>
        <p:pic>
          <p:nvPicPr>
            <p:cNvPr id="83" name="Picture 8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71430" y="3182874"/>
              <a:ext cx="1905000" cy="1905000"/>
            </a:xfrm>
            <a:prstGeom prst="rect">
              <a:avLst/>
            </a:prstGeom>
          </p:spPr>
        </p:pic>
        <p:pic>
          <p:nvPicPr>
            <p:cNvPr id="84" name="Picture 8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363730" y="5075174"/>
              <a:ext cx="1905000" cy="1905000"/>
            </a:xfrm>
            <a:prstGeom prst="rect">
              <a:avLst/>
            </a:prstGeom>
          </p:spPr>
        </p:pic>
        <p:pic>
          <p:nvPicPr>
            <p:cNvPr id="85" name="Picture 8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376430" y="3182874"/>
              <a:ext cx="1892300" cy="1892300"/>
            </a:xfrm>
            <a:prstGeom prst="rect">
              <a:avLst/>
            </a:prstGeom>
          </p:spPr>
        </p:pic>
        <p:pic>
          <p:nvPicPr>
            <p:cNvPr id="86" name="Picture 8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458730" y="5075174"/>
              <a:ext cx="1905000" cy="1905000"/>
            </a:xfrm>
            <a:prstGeom prst="rect">
              <a:avLst/>
            </a:prstGeom>
          </p:spPr>
        </p:pic>
      </p:grpSp>
      <p:pic>
        <p:nvPicPr>
          <p:cNvPr id="87" name="Picture 86" descr="Percentage_software_analysis_back bg _clear.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846667" y="5140540"/>
            <a:ext cx="1738520" cy="1170962"/>
          </a:xfrm>
          <a:prstGeom prst="rect">
            <a:avLst/>
          </a:prstGeom>
        </p:spPr>
      </p:pic>
    </p:spTree>
    <p:extLst>
      <p:ext uri="{BB962C8B-B14F-4D97-AF65-F5344CB8AC3E}">
        <p14:creationId xmlns:p14="http://schemas.microsoft.com/office/powerpoint/2010/main" val="1479935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descr="Without_research_Softwar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8219" y="3823136"/>
            <a:ext cx="1130204" cy="969114"/>
          </a:xfrm>
          <a:prstGeom prst="rect">
            <a:avLst/>
          </a:prstGeom>
        </p:spPr>
      </p:pic>
      <p:cxnSp>
        <p:nvCxnSpPr>
          <p:cNvPr id="11" name="Straight Connector 10"/>
          <p:cNvCxnSpPr/>
          <p:nvPr/>
        </p:nvCxnSpPr>
        <p:spPr>
          <a:xfrm>
            <a:off x="4572000" y="0"/>
            <a:ext cx="0" cy="6858000"/>
          </a:xfrm>
          <a:prstGeom prst="line">
            <a:avLst/>
          </a:prstGeom>
          <a:ln>
            <a:solidFill>
              <a:schemeClr val="bg1">
                <a:lumMod val="50000"/>
              </a:schemeClr>
            </a:solidFill>
            <a:prstDash val="sysDash"/>
          </a:ln>
          <a:effectLst/>
        </p:spPr>
        <p:style>
          <a:lnRef idx="2">
            <a:schemeClr val="accent2"/>
          </a:lnRef>
          <a:fillRef idx="0">
            <a:schemeClr val="accent2"/>
          </a:fillRef>
          <a:effectRef idx="1">
            <a:schemeClr val="accent2"/>
          </a:effectRef>
          <a:fontRef idx="minor">
            <a:schemeClr val="tx1"/>
          </a:fontRef>
        </p:style>
      </p:cxnSp>
      <p:pic>
        <p:nvPicPr>
          <p:cNvPr id="45" name="Content Placeholder 6" descr="CurationAndPreservation.png"/>
          <p:cNvPicPr>
            <a:picLocks noChangeAspect="1"/>
          </p:cNvPicPr>
          <p:nvPr/>
        </p:nvPicPr>
        <p:blipFill>
          <a:blip r:embed="rId4" cstate="screen">
            <a:extLst>
              <a:ext uri="{28A0092B-C50C-407E-A947-70E740481C1C}">
                <a14:useLocalDpi xmlns:a14="http://schemas.microsoft.com/office/drawing/2010/main"/>
              </a:ext>
            </a:extLst>
          </a:blip>
          <a:srcRect l="-15021" r="-15021"/>
          <a:stretch>
            <a:fillRect/>
          </a:stretch>
        </p:blipFill>
        <p:spPr>
          <a:xfrm>
            <a:off x="8188602" y="2145810"/>
            <a:ext cx="923156" cy="1003350"/>
          </a:xfrm>
          <a:prstGeom prst="rect">
            <a:avLst/>
          </a:prstGeom>
        </p:spPr>
      </p:pic>
      <p:pic>
        <p:nvPicPr>
          <p:cNvPr id="46" name="Content Placeholder 7" descr="YouveInheritedSomeCode.png"/>
          <p:cNvPicPr>
            <a:picLocks noChangeAspect="1"/>
          </p:cNvPicPr>
          <p:nvPr/>
        </p:nvPicPr>
        <p:blipFill>
          <a:blip r:embed="rId5" cstate="screen">
            <a:extLst>
              <a:ext uri="{28A0092B-C50C-407E-A947-70E740481C1C}">
                <a14:useLocalDpi xmlns:a14="http://schemas.microsoft.com/office/drawing/2010/main"/>
              </a:ext>
            </a:extLst>
          </a:blip>
          <a:srcRect l="-15047" r="-15047"/>
          <a:stretch>
            <a:fillRect/>
          </a:stretch>
        </p:blipFill>
        <p:spPr>
          <a:xfrm>
            <a:off x="7390787" y="2156495"/>
            <a:ext cx="923526" cy="1003350"/>
          </a:xfrm>
          <a:prstGeom prst="rect">
            <a:avLst/>
          </a:prstGeom>
        </p:spPr>
      </p:pic>
      <p:pic>
        <p:nvPicPr>
          <p:cNvPr id="33" name="Picture 32" descr="IMGP6472.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97764" y="635165"/>
            <a:ext cx="2099306" cy="1401399"/>
          </a:xfrm>
          <a:prstGeom prst="rect">
            <a:avLst/>
          </a:prstGeom>
        </p:spPr>
      </p:pic>
      <p:pic>
        <p:nvPicPr>
          <p:cNvPr id="32" name="Picture 3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32076" y="707753"/>
            <a:ext cx="1617838" cy="1213378"/>
          </a:xfrm>
          <a:prstGeom prst="rect">
            <a:avLst/>
          </a:prstGeom>
        </p:spPr>
      </p:pic>
      <p:cxnSp>
        <p:nvCxnSpPr>
          <p:cNvPr id="12" name="Straight Connector 11"/>
          <p:cNvCxnSpPr/>
          <p:nvPr/>
        </p:nvCxnSpPr>
        <p:spPr>
          <a:xfrm>
            <a:off x="0" y="3429000"/>
            <a:ext cx="9144000" cy="0"/>
          </a:xfrm>
          <a:prstGeom prst="line">
            <a:avLst/>
          </a:prstGeom>
          <a:ln>
            <a:solidFill>
              <a:schemeClr val="bg1">
                <a:lumMod val="50000"/>
              </a:schemeClr>
            </a:solidFill>
            <a:prstDash val="sysDash"/>
          </a:ln>
        </p:spPr>
        <p:style>
          <a:lnRef idx="2">
            <a:schemeClr val="accent2"/>
          </a:lnRef>
          <a:fillRef idx="0">
            <a:schemeClr val="accent2"/>
          </a:fillRef>
          <a:effectRef idx="1">
            <a:schemeClr val="accent2"/>
          </a:effectRef>
          <a:fontRef idx="minor">
            <a:schemeClr val="tx1"/>
          </a:fontRef>
        </p:style>
      </p:cxnSp>
      <p:sp>
        <p:nvSpPr>
          <p:cNvPr id="21" name="Rectangle 20"/>
          <p:cNvSpPr/>
          <p:nvPr/>
        </p:nvSpPr>
        <p:spPr>
          <a:xfrm>
            <a:off x="3064895" y="2512786"/>
            <a:ext cx="3014211" cy="1750786"/>
          </a:xfrm>
          <a:prstGeom prst="rect">
            <a:avLst/>
          </a:prstGeom>
          <a:solidFill>
            <a:schemeClr val="tx1"/>
          </a:solidFill>
          <a:ln w="19050" cmpd="sng">
            <a:solidFill>
              <a:schemeClr val="bg1">
                <a:lumMod val="5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3" name="TextBox 22"/>
          <p:cNvSpPr txBox="1"/>
          <p:nvPr/>
        </p:nvSpPr>
        <p:spPr>
          <a:xfrm>
            <a:off x="3575839" y="3212976"/>
            <a:ext cx="1992322" cy="400110"/>
          </a:xfrm>
          <a:prstGeom prst="rect">
            <a:avLst/>
          </a:prstGeom>
          <a:noFill/>
        </p:spPr>
        <p:txBody>
          <a:bodyPr wrap="none" rtlCol="0" anchor="t">
            <a:spAutoFit/>
          </a:bodyPr>
          <a:lstStyle/>
          <a:p>
            <a:pPr algn="ctr" defTabSz="457200"/>
            <a:r>
              <a:rPr lang="en-US" sz="2000" i="1" dirty="0" smtClean="0">
                <a:solidFill>
                  <a:prstClr val="white"/>
                </a:solidFill>
                <a:latin typeface="Helvetica Light"/>
                <a:cs typeface="Helvetica Light"/>
              </a:rPr>
              <a:t>Website &amp; blog</a:t>
            </a:r>
            <a:endParaRPr lang="en-US" sz="2000" i="1" dirty="0">
              <a:solidFill>
                <a:prstClr val="white"/>
              </a:solidFill>
              <a:latin typeface="Helvetica Light"/>
              <a:cs typeface="Helvetica Light"/>
            </a:endParaRPr>
          </a:p>
        </p:txBody>
      </p:sp>
      <p:sp>
        <p:nvSpPr>
          <p:cNvPr id="24" name="TextBox 23"/>
          <p:cNvSpPr txBox="1"/>
          <p:nvPr/>
        </p:nvSpPr>
        <p:spPr>
          <a:xfrm>
            <a:off x="2727856" y="4712554"/>
            <a:ext cx="1564516" cy="400110"/>
          </a:xfrm>
          <a:prstGeom prst="rect">
            <a:avLst/>
          </a:prstGeom>
          <a:noFill/>
        </p:spPr>
        <p:txBody>
          <a:bodyPr wrap="none" rtlCol="0" anchor="t">
            <a:spAutoFit/>
          </a:bodyPr>
          <a:lstStyle/>
          <a:p>
            <a:pPr algn="ctr" defTabSz="457200"/>
            <a:r>
              <a:rPr lang="en-US" sz="2000" i="1" dirty="0" smtClean="0">
                <a:solidFill>
                  <a:prstClr val="white"/>
                </a:solidFill>
                <a:latin typeface="Helvetica Light"/>
                <a:cs typeface="Helvetica Light"/>
              </a:rPr>
              <a:t>Campaigns</a:t>
            </a:r>
            <a:endParaRPr lang="en-US" sz="2000" i="1" dirty="0">
              <a:solidFill>
                <a:prstClr val="white"/>
              </a:solidFill>
              <a:latin typeface="Helvetica Light"/>
              <a:cs typeface="Helvetica Light"/>
            </a:endParaRPr>
          </a:p>
        </p:txBody>
      </p:sp>
      <p:sp>
        <p:nvSpPr>
          <p:cNvPr id="26" name="TextBox 25"/>
          <p:cNvSpPr txBox="1"/>
          <p:nvPr/>
        </p:nvSpPr>
        <p:spPr>
          <a:xfrm>
            <a:off x="4046580" y="214171"/>
            <a:ext cx="1037455" cy="400110"/>
          </a:xfrm>
          <a:prstGeom prst="rect">
            <a:avLst/>
          </a:prstGeom>
          <a:noFill/>
        </p:spPr>
        <p:txBody>
          <a:bodyPr wrap="none" rtlCol="0" anchor="t">
            <a:spAutoFit/>
          </a:bodyPr>
          <a:lstStyle/>
          <a:p>
            <a:pPr algn="ctr" defTabSz="457200"/>
            <a:r>
              <a:rPr lang="en-US" sz="2000" i="1" dirty="0" smtClean="0">
                <a:solidFill>
                  <a:prstClr val="white"/>
                </a:solidFill>
                <a:latin typeface="Helvetica Light"/>
                <a:cs typeface="Helvetica Light"/>
              </a:rPr>
              <a:t>Advice</a:t>
            </a:r>
            <a:endParaRPr lang="en-US" sz="2000" i="1" dirty="0">
              <a:solidFill>
                <a:prstClr val="white"/>
              </a:solidFill>
              <a:latin typeface="Helvetica Light"/>
              <a:cs typeface="Helvetica Light"/>
            </a:endParaRPr>
          </a:p>
        </p:txBody>
      </p:sp>
      <p:sp>
        <p:nvSpPr>
          <p:cNvPr id="27" name="TextBox 26"/>
          <p:cNvSpPr txBox="1"/>
          <p:nvPr/>
        </p:nvSpPr>
        <p:spPr>
          <a:xfrm>
            <a:off x="6422468" y="2423013"/>
            <a:ext cx="1065926" cy="400110"/>
          </a:xfrm>
          <a:prstGeom prst="rect">
            <a:avLst/>
          </a:prstGeom>
          <a:noFill/>
        </p:spPr>
        <p:txBody>
          <a:bodyPr wrap="none" rtlCol="0" anchor="t">
            <a:spAutoFit/>
          </a:bodyPr>
          <a:lstStyle/>
          <a:p>
            <a:pPr algn="ctr" defTabSz="457200"/>
            <a:r>
              <a:rPr lang="en-US" sz="2000" i="1" dirty="0" smtClean="0">
                <a:solidFill>
                  <a:prstClr val="white"/>
                </a:solidFill>
                <a:latin typeface="Helvetica Light"/>
                <a:cs typeface="Helvetica Light"/>
              </a:rPr>
              <a:t>Guides</a:t>
            </a:r>
            <a:endParaRPr lang="en-US" sz="2000" i="1" dirty="0">
              <a:solidFill>
                <a:prstClr val="white"/>
              </a:solidFill>
              <a:latin typeface="Helvetica Light"/>
              <a:cs typeface="Helvetica Light"/>
            </a:endParaRPr>
          </a:p>
        </p:txBody>
      </p:sp>
      <p:sp>
        <p:nvSpPr>
          <p:cNvPr id="28" name="TextBox 27"/>
          <p:cNvSpPr txBox="1"/>
          <p:nvPr/>
        </p:nvSpPr>
        <p:spPr>
          <a:xfrm>
            <a:off x="7849318" y="1043873"/>
            <a:ext cx="1194166" cy="400110"/>
          </a:xfrm>
          <a:prstGeom prst="rect">
            <a:avLst/>
          </a:prstGeom>
          <a:noFill/>
        </p:spPr>
        <p:txBody>
          <a:bodyPr wrap="none" rtlCol="0" anchor="t">
            <a:spAutoFit/>
          </a:bodyPr>
          <a:lstStyle/>
          <a:p>
            <a:pPr algn="ctr" defTabSz="457200"/>
            <a:r>
              <a:rPr lang="en-US" sz="2000" i="1" dirty="0" smtClean="0">
                <a:solidFill>
                  <a:prstClr val="white"/>
                </a:solidFill>
                <a:latin typeface="Helvetica Light"/>
                <a:cs typeface="Helvetica Light"/>
              </a:rPr>
              <a:t>Courses</a:t>
            </a:r>
            <a:endParaRPr lang="en-US" sz="2000" i="1" dirty="0">
              <a:solidFill>
                <a:prstClr val="white"/>
              </a:solidFill>
              <a:latin typeface="Helvetica Light"/>
              <a:cs typeface="Helvetica Light"/>
            </a:endParaRPr>
          </a:p>
        </p:txBody>
      </p:sp>
      <p:sp>
        <p:nvSpPr>
          <p:cNvPr id="29" name="TextBox 28"/>
          <p:cNvSpPr txBox="1"/>
          <p:nvPr/>
        </p:nvSpPr>
        <p:spPr>
          <a:xfrm>
            <a:off x="5066838" y="4792250"/>
            <a:ext cx="1521948" cy="400110"/>
          </a:xfrm>
          <a:prstGeom prst="rect">
            <a:avLst/>
          </a:prstGeom>
          <a:noFill/>
        </p:spPr>
        <p:txBody>
          <a:bodyPr wrap="none" rtlCol="0" anchor="t">
            <a:spAutoFit/>
          </a:bodyPr>
          <a:lstStyle/>
          <a:p>
            <a:pPr algn="ctr" defTabSz="457200"/>
            <a:r>
              <a:rPr lang="en-US" sz="2000" i="1" dirty="0" smtClean="0">
                <a:solidFill>
                  <a:prstClr val="white"/>
                </a:solidFill>
                <a:latin typeface="Helvetica Light"/>
                <a:cs typeface="Helvetica Light"/>
              </a:rPr>
              <a:t>Workshops</a:t>
            </a:r>
            <a:endParaRPr lang="en-US" sz="2000" i="1" dirty="0">
              <a:solidFill>
                <a:prstClr val="white"/>
              </a:solidFill>
              <a:latin typeface="Helvetica Light"/>
              <a:cs typeface="Helvetica Light"/>
            </a:endParaRPr>
          </a:p>
        </p:txBody>
      </p:sp>
      <p:grpSp>
        <p:nvGrpSpPr>
          <p:cNvPr id="39" name="Group 38"/>
          <p:cNvGrpSpPr/>
          <p:nvPr/>
        </p:nvGrpSpPr>
        <p:grpSpPr>
          <a:xfrm>
            <a:off x="7184398" y="3547047"/>
            <a:ext cx="1861660" cy="1863038"/>
            <a:chOff x="7555158" y="1921131"/>
            <a:chExt cx="3810000" cy="3812820"/>
          </a:xfrm>
        </p:grpSpPr>
        <p:pic>
          <p:nvPicPr>
            <p:cNvPr id="35" name="Picture 34"/>
            <p:cNvPicPr>
              <a:picLocks noChangeAspect="1"/>
            </p:cNvPicPr>
            <p:nvPr/>
          </p:nvPicPr>
          <p:blipFill>
            <a:blip r:embed="rId8"/>
            <a:stretch>
              <a:fillRect/>
            </a:stretch>
          </p:blipFill>
          <p:spPr>
            <a:xfrm>
              <a:off x="7567858" y="3828951"/>
              <a:ext cx="1892300" cy="1905000"/>
            </a:xfrm>
            <a:prstGeom prst="rect">
              <a:avLst/>
            </a:prstGeom>
          </p:spPr>
        </p:pic>
        <p:pic>
          <p:nvPicPr>
            <p:cNvPr id="36" name="Picture 35"/>
            <p:cNvPicPr>
              <a:picLocks noChangeAspect="1"/>
            </p:cNvPicPr>
            <p:nvPr/>
          </p:nvPicPr>
          <p:blipFill>
            <a:blip r:embed="rId9"/>
            <a:stretch>
              <a:fillRect/>
            </a:stretch>
          </p:blipFill>
          <p:spPr>
            <a:xfrm>
              <a:off x="7555158" y="1921131"/>
              <a:ext cx="1905000" cy="1905000"/>
            </a:xfrm>
            <a:prstGeom prst="rect">
              <a:avLst/>
            </a:prstGeom>
          </p:spPr>
        </p:pic>
        <p:pic>
          <p:nvPicPr>
            <p:cNvPr id="37" name="Picture 36"/>
            <p:cNvPicPr>
              <a:picLocks noChangeAspect="1"/>
            </p:cNvPicPr>
            <p:nvPr/>
          </p:nvPicPr>
          <p:blipFill>
            <a:blip r:embed="rId10"/>
            <a:stretch>
              <a:fillRect/>
            </a:stretch>
          </p:blipFill>
          <p:spPr>
            <a:xfrm>
              <a:off x="9460158" y="1921131"/>
              <a:ext cx="1905000" cy="1905000"/>
            </a:xfrm>
            <a:prstGeom prst="rect">
              <a:avLst/>
            </a:prstGeom>
          </p:spPr>
        </p:pic>
        <p:pic>
          <p:nvPicPr>
            <p:cNvPr id="38" name="Picture 37"/>
            <p:cNvPicPr>
              <a:picLocks noChangeAspect="1"/>
            </p:cNvPicPr>
            <p:nvPr/>
          </p:nvPicPr>
          <p:blipFill>
            <a:blip r:embed="rId11"/>
            <a:stretch>
              <a:fillRect/>
            </a:stretch>
          </p:blipFill>
          <p:spPr>
            <a:xfrm>
              <a:off x="9460158" y="3826131"/>
              <a:ext cx="1905000" cy="1905000"/>
            </a:xfrm>
            <a:prstGeom prst="rect">
              <a:avLst/>
            </a:prstGeom>
          </p:spPr>
        </p:pic>
      </p:grpSp>
      <p:sp>
        <p:nvSpPr>
          <p:cNvPr id="30" name="TextBox 29"/>
          <p:cNvSpPr txBox="1"/>
          <p:nvPr/>
        </p:nvSpPr>
        <p:spPr>
          <a:xfrm>
            <a:off x="7495215" y="5345166"/>
            <a:ext cx="1450635" cy="400110"/>
          </a:xfrm>
          <a:prstGeom prst="rect">
            <a:avLst/>
          </a:prstGeom>
          <a:noFill/>
        </p:spPr>
        <p:txBody>
          <a:bodyPr wrap="none" rtlCol="0" anchor="t">
            <a:spAutoFit/>
          </a:bodyPr>
          <a:lstStyle/>
          <a:p>
            <a:pPr algn="ctr" defTabSz="457200"/>
            <a:r>
              <a:rPr lang="en-US" sz="2000" i="1" dirty="0" smtClean="0">
                <a:solidFill>
                  <a:prstClr val="white"/>
                </a:solidFill>
                <a:latin typeface="Helvetica Light"/>
                <a:cs typeface="Helvetica Light"/>
              </a:rPr>
              <a:t>Fellowship</a:t>
            </a:r>
            <a:endParaRPr lang="en-US" sz="2000" i="1" dirty="0">
              <a:solidFill>
                <a:prstClr val="white"/>
              </a:solidFill>
              <a:latin typeface="Helvetica Light"/>
              <a:cs typeface="Helvetica Light"/>
            </a:endParaRPr>
          </a:p>
        </p:txBody>
      </p:sp>
      <p:pic>
        <p:nvPicPr>
          <p:cNvPr id="41" name="Picture 4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227081" y="608538"/>
            <a:ext cx="1297328" cy="977321"/>
          </a:xfrm>
          <a:prstGeom prst="rect">
            <a:avLst/>
          </a:prstGeom>
        </p:spPr>
      </p:pic>
      <p:pic>
        <p:nvPicPr>
          <p:cNvPr id="42" name="Picture 4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227080" y="2253146"/>
            <a:ext cx="1547632" cy="1006869"/>
          </a:xfrm>
          <a:prstGeom prst="rect">
            <a:avLst/>
          </a:prstGeom>
        </p:spPr>
      </p:pic>
      <p:pic>
        <p:nvPicPr>
          <p:cNvPr id="47" name="Picture 46"/>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516219" y="5100249"/>
            <a:ext cx="1651140" cy="929509"/>
          </a:xfrm>
          <a:prstGeom prst="rect">
            <a:avLst/>
          </a:prstGeom>
        </p:spPr>
      </p:pic>
      <p:pic>
        <p:nvPicPr>
          <p:cNvPr id="50" name="Picture 49"/>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807978" y="5253915"/>
            <a:ext cx="2051969" cy="1364071"/>
          </a:xfrm>
          <a:prstGeom prst="rect">
            <a:avLst/>
          </a:prstGeom>
        </p:spPr>
      </p:pic>
      <p:pic>
        <p:nvPicPr>
          <p:cNvPr id="51" name="Picture 50"/>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028232" y="5091178"/>
            <a:ext cx="1251440" cy="938580"/>
          </a:xfrm>
          <a:prstGeom prst="rect">
            <a:avLst/>
          </a:prstGeom>
        </p:spPr>
      </p:pic>
      <p:sp>
        <p:nvSpPr>
          <p:cNvPr id="52" name="TextBox 51"/>
          <p:cNvSpPr txBox="1"/>
          <p:nvPr/>
        </p:nvSpPr>
        <p:spPr>
          <a:xfrm>
            <a:off x="371595" y="3998070"/>
            <a:ext cx="1337028" cy="400110"/>
          </a:xfrm>
          <a:prstGeom prst="rect">
            <a:avLst/>
          </a:prstGeom>
          <a:noFill/>
        </p:spPr>
        <p:txBody>
          <a:bodyPr wrap="none" rtlCol="0" anchor="t">
            <a:spAutoFit/>
          </a:bodyPr>
          <a:lstStyle/>
          <a:p>
            <a:pPr algn="ctr" defTabSz="457200"/>
            <a:r>
              <a:rPr lang="en-US" sz="2000" i="1" dirty="0" smtClean="0">
                <a:solidFill>
                  <a:prstClr val="white"/>
                </a:solidFill>
                <a:latin typeface="Helvetica Light"/>
                <a:cs typeface="Helvetica Light"/>
              </a:rPr>
              <a:t>Research</a:t>
            </a:r>
            <a:endParaRPr lang="en-US" sz="2000" i="1" dirty="0">
              <a:solidFill>
                <a:prstClr val="white"/>
              </a:solidFill>
              <a:latin typeface="Helvetica Light"/>
              <a:cs typeface="Helvetica Light"/>
            </a:endParaRPr>
          </a:p>
        </p:txBody>
      </p:sp>
      <p:sp>
        <p:nvSpPr>
          <p:cNvPr id="48" name="TextBox 47"/>
          <p:cNvSpPr txBox="1"/>
          <p:nvPr/>
        </p:nvSpPr>
        <p:spPr>
          <a:xfrm>
            <a:off x="63497" y="0"/>
            <a:ext cx="1804100" cy="584776"/>
          </a:xfrm>
          <a:prstGeom prst="rect">
            <a:avLst/>
          </a:prstGeom>
          <a:noFill/>
        </p:spPr>
        <p:txBody>
          <a:bodyPr wrap="none" rtlCol="0">
            <a:spAutoFit/>
          </a:bodyPr>
          <a:lstStyle/>
          <a:p>
            <a:pPr defTabSz="457200"/>
            <a:r>
              <a:rPr lang="en-US" sz="3200" dirty="0" smtClean="0">
                <a:solidFill>
                  <a:srgbClr val="FF0000"/>
                </a:solidFill>
                <a:latin typeface="Helvetica"/>
                <a:cs typeface="Helvetica"/>
              </a:rPr>
              <a:t>Software</a:t>
            </a:r>
            <a:endParaRPr lang="en-US" sz="2400" dirty="0">
              <a:solidFill>
                <a:srgbClr val="FF0000"/>
              </a:solidFill>
              <a:latin typeface="Helvetica"/>
              <a:cs typeface="Helvetica"/>
            </a:endParaRPr>
          </a:p>
        </p:txBody>
      </p:sp>
      <p:sp>
        <p:nvSpPr>
          <p:cNvPr id="49" name="TextBox 48"/>
          <p:cNvSpPr txBox="1"/>
          <p:nvPr/>
        </p:nvSpPr>
        <p:spPr>
          <a:xfrm>
            <a:off x="103170" y="6245424"/>
            <a:ext cx="1287532" cy="584776"/>
          </a:xfrm>
          <a:prstGeom prst="rect">
            <a:avLst/>
          </a:prstGeom>
          <a:noFill/>
        </p:spPr>
        <p:txBody>
          <a:bodyPr wrap="none" rtlCol="0" anchor="b">
            <a:spAutoFit/>
          </a:bodyPr>
          <a:lstStyle/>
          <a:p>
            <a:pPr defTabSz="457200"/>
            <a:r>
              <a:rPr lang="en-US" sz="3200" dirty="0" smtClean="0">
                <a:solidFill>
                  <a:srgbClr val="FF0000"/>
                </a:solidFill>
                <a:latin typeface="Helvetica"/>
                <a:cs typeface="Helvetica"/>
              </a:rPr>
              <a:t>Policy</a:t>
            </a:r>
            <a:endParaRPr lang="en-US" sz="2400" dirty="0">
              <a:solidFill>
                <a:srgbClr val="FF0000"/>
              </a:solidFill>
              <a:latin typeface="Helvetica"/>
              <a:cs typeface="Helvetica"/>
            </a:endParaRPr>
          </a:p>
        </p:txBody>
      </p:sp>
      <p:sp>
        <p:nvSpPr>
          <p:cNvPr id="53" name="TextBox 52"/>
          <p:cNvSpPr txBox="1"/>
          <p:nvPr/>
        </p:nvSpPr>
        <p:spPr>
          <a:xfrm>
            <a:off x="7491785" y="2798"/>
            <a:ext cx="1652215" cy="584776"/>
          </a:xfrm>
          <a:prstGeom prst="rect">
            <a:avLst/>
          </a:prstGeom>
          <a:noFill/>
        </p:spPr>
        <p:txBody>
          <a:bodyPr wrap="none" rtlCol="0">
            <a:spAutoFit/>
          </a:bodyPr>
          <a:lstStyle/>
          <a:p>
            <a:pPr algn="r" defTabSz="457200"/>
            <a:r>
              <a:rPr lang="en-US" sz="3200" dirty="0" smtClean="0">
                <a:solidFill>
                  <a:srgbClr val="FF0000"/>
                </a:solidFill>
                <a:latin typeface="Helvetica"/>
                <a:cs typeface="Helvetica"/>
              </a:rPr>
              <a:t>Training</a:t>
            </a:r>
            <a:endParaRPr lang="en-US" sz="2800" dirty="0">
              <a:solidFill>
                <a:srgbClr val="FF0000"/>
              </a:solidFill>
              <a:latin typeface="Helvetica"/>
              <a:cs typeface="Helvetica"/>
            </a:endParaRPr>
          </a:p>
        </p:txBody>
      </p:sp>
      <p:sp>
        <p:nvSpPr>
          <p:cNvPr id="54" name="TextBox 53"/>
          <p:cNvSpPr txBox="1"/>
          <p:nvPr/>
        </p:nvSpPr>
        <p:spPr>
          <a:xfrm>
            <a:off x="6859947" y="6254495"/>
            <a:ext cx="2274982" cy="584776"/>
          </a:xfrm>
          <a:prstGeom prst="rect">
            <a:avLst/>
          </a:prstGeom>
          <a:noFill/>
        </p:spPr>
        <p:txBody>
          <a:bodyPr wrap="none" rtlCol="0" anchor="b">
            <a:spAutoFit/>
          </a:bodyPr>
          <a:lstStyle/>
          <a:p>
            <a:pPr algn="r" defTabSz="457200"/>
            <a:r>
              <a:rPr lang="en-US" sz="3200" dirty="0" smtClean="0">
                <a:solidFill>
                  <a:srgbClr val="FF0000"/>
                </a:solidFill>
                <a:latin typeface="Helvetica"/>
                <a:cs typeface="Helvetica"/>
              </a:rPr>
              <a:t>Community</a:t>
            </a:r>
            <a:endParaRPr lang="en-US" sz="3200" dirty="0">
              <a:solidFill>
                <a:srgbClr val="FF0000"/>
              </a:solidFill>
              <a:latin typeface="Helvetica"/>
              <a:cs typeface="Helvetica"/>
            </a:endParaRPr>
          </a:p>
        </p:txBody>
      </p:sp>
      <p:pic>
        <p:nvPicPr>
          <p:cNvPr id="40" name="Content Placeholder 5" descr="ER1brite-tube.png"/>
          <p:cNvPicPr>
            <a:picLocks noChangeAspect="1"/>
          </p:cNvPicPr>
          <p:nvPr/>
        </p:nvPicPr>
        <p:blipFill>
          <a:blip r:embed="rId17" cstate="screen">
            <a:extLst>
              <a:ext uri="{28A0092B-C50C-407E-A947-70E740481C1C}">
                <a14:useLocalDpi xmlns:a14="http://schemas.microsoft.com/office/drawing/2010/main"/>
              </a:ext>
            </a:extLst>
          </a:blip>
          <a:srcRect t="-9452" b="-9452"/>
          <a:stretch>
            <a:fillRect/>
          </a:stretch>
        </p:blipFill>
        <p:spPr>
          <a:xfrm>
            <a:off x="249912" y="966061"/>
            <a:ext cx="1382973" cy="1503111"/>
          </a:xfrm>
          <a:prstGeom prst="rect">
            <a:avLst/>
          </a:prstGeom>
        </p:spPr>
      </p:pic>
      <p:sp>
        <p:nvSpPr>
          <p:cNvPr id="25" name="TextBox 24"/>
          <p:cNvSpPr txBox="1"/>
          <p:nvPr/>
        </p:nvSpPr>
        <p:spPr>
          <a:xfrm>
            <a:off x="1603149" y="1629719"/>
            <a:ext cx="1664806" cy="400110"/>
          </a:xfrm>
          <a:prstGeom prst="rect">
            <a:avLst/>
          </a:prstGeom>
          <a:noFill/>
        </p:spPr>
        <p:txBody>
          <a:bodyPr wrap="none" rtlCol="0" anchor="t">
            <a:spAutoFit/>
          </a:bodyPr>
          <a:lstStyle/>
          <a:p>
            <a:pPr algn="ctr" defTabSz="457200"/>
            <a:r>
              <a:rPr lang="en-US" sz="2000" i="1" dirty="0" smtClean="0">
                <a:solidFill>
                  <a:prstClr val="white"/>
                </a:solidFill>
                <a:latin typeface="Helvetica Light"/>
                <a:cs typeface="Helvetica Light"/>
              </a:rPr>
              <a:t>Consultancy</a:t>
            </a:r>
            <a:endParaRPr lang="en-US" sz="2000" i="1" dirty="0">
              <a:solidFill>
                <a:prstClr val="white"/>
              </a:solidFill>
              <a:latin typeface="Helvetica Light"/>
              <a:cs typeface="Helvetica Light"/>
            </a:endParaRPr>
          </a:p>
        </p:txBody>
      </p:sp>
      <p:pic>
        <p:nvPicPr>
          <p:cNvPr id="44" name="Picture 43"/>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44476" y="5091178"/>
            <a:ext cx="1239345" cy="929509"/>
          </a:xfrm>
          <a:prstGeom prst="rect">
            <a:avLst/>
          </a:prstGeom>
        </p:spPr>
      </p:pic>
      <p:sp>
        <p:nvSpPr>
          <p:cNvPr id="43" name="TextBox 42"/>
          <p:cNvSpPr txBox="1"/>
          <p:nvPr/>
        </p:nvSpPr>
        <p:spPr>
          <a:xfrm>
            <a:off x="1875623" y="1921131"/>
            <a:ext cx="1056700" cy="276999"/>
          </a:xfrm>
          <a:prstGeom prst="rect">
            <a:avLst/>
          </a:prstGeom>
          <a:noFill/>
        </p:spPr>
        <p:txBody>
          <a:bodyPr wrap="none" rtlCol="0" anchor="t">
            <a:spAutoFit/>
          </a:bodyPr>
          <a:lstStyle/>
          <a:p>
            <a:pPr algn="ctr" defTabSz="457200"/>
            <a:r>
              <a:rPr lang="en-US" sz="1200" dirty="0" smtClean="0">
                <a:solidFill>
                  <a:prstClr val="white"/>
                </a:solidFill>
                <a:latin typeface="Helvetica Light"/>
                <a:cs typeface="Helvetica Light"/>
              </a:rPr>
              <a:t>50+ projects</a:t>
            </a:r>
            <a:endParaRPr lang="en-US" sz="1200" dirty="0">
              <a:solidFill>
                <a:prstClr val="white"/>
              </a:solidFill>
              <a:latin typeface="Helvetica Light"/>
              <a:cs typeface="Helvetica Light"/>
            </a:endParaRPr>
          </a:p>
        </p:txBody>
      </p:sp>
      <p:sp>
        <p:nvSpPr>
          <p:cNvPr id="55" name="TextBox 54"/>
          <p:cNvSpPr txBox="1"/>
          <p:nvPr/>
        </p:nvSpPr>
        <p:spPr>
          <a:xfrm>
            <a:off x="3889761" y="2022313"/>
            <a:ext cx="1364476" cy="461665"/>
          </a:xfrm>
          <a:prstGeom prst="rect">
            <a:avLst/>
          </a:prstGeom>
          <a:noFill/>
        </p:spPr>
        <p:txBody>
          <a:bodyPr wrap="none" rtlCol="0" anchor="t">
            <a:spAutoFit/>
          </a:bodyPr>
          <a:lstStyle/>
          <a:p>
            <a:pPr algn="ctr" defTabSz="457200"/>
            <a:r>
              <a:rPr lang="en-US" sz="1200" dirty="0" smtClean="0">
                <a:solidFill>
                  <a:prstClr val="white"/>
                </a:solidFill>
                <a:latin typeface="Helvetica Light"/>
                <a:cs typeface="Helvetica Light"/>
              </a:rPr>
              <a:t>130+ evaluations</a:t>
            </a:r>
          </a:p>
          <a:p>
            <a:pPr algn="ctr" defTabSz="457200"/>
            <a:r>
              <a:rPr lang="en-US" sz="1200" dirty="0" smtClean="0">
                <a:solidFill>
                  <a:prstClr val="white"/>
                </a:solidFill>
                <a:latin typeface="Helvetica Light"/>
                <a:cs typeface="Helvetica Light"/>
              </a:rPr>
              <a:t>4 surgeries</a:t>
            </a:r>
            <a:endParaRPr lang="en-US" sz="1200" dirty="0">
              <a:solidFill>
                <a:prstClr val="white"/>
              </a:solidFill>
              <a:latin typeface="Helvetica Light"/>
              <a:cs typeface="Helvetica Light"/>
            </a:endParaRPr>
          </a:p>
        </p:txBody>
      </p:sp>
      <p:sp>
        <p:nvSpPr>
          <p:cNvPr id="57" name="TextBox 56"/>
          <p:cNvSpPr txBox="1"/>
          <p:nvPr/>
        </p:nvSpPr>
        <p:spPr>
          <a:xfrm>
            <a:off x="7869731" y="1361957"/>
            <a:ext cx="1227098" cy="830997"/>
          </a:xfrm>
          <a:prstGeom prst="rect">
            <a:avLst/>
          </a:prstGeom>
          <a:noFill/>
        </p:spPr>
        <p:txBody>
          <a:bodyPr wrap="none" rtlCol="0" anchor="t">
            <a:spAutoFit/>
          </a:bodyPr>
          <a:lstStyle/>
          <a:p>
            <a:pPr algn="ctr" defTabSz="457200"/>
            <a:r>
              <a:rPr lang="en-US" sz="1200" dirty="0" smtClean="0">
                <a:solidFill>
                  <a:prstClr val="white"/>
                </a:solidFill>
                <a:latin typeface="Helvetica Light"/>
                <a:cs typeface="Helvetica Light"/>
              </a:rPr>
              <a:t>35+ UK SWC </a:t>
            </a:r>
            <a:br>
              <a:rPr lang="en-US" sz="1200" dirty="0" smtClean="0">
                <a:solidFill>
                  <a:prstClr val="white"/>
                </a:solidFill>
                <a:latin typeface="Helvetica Light"/>
                <a:cs typeface="Helvetica Light"/>
              </a:rPr>
            </a:br>
            <a:r>
              <a:rPr lang="en-US" sz="1200" dirty="0" smtClean="0">
                <a:solidFill>
                  <a:prstClr val="white"/>
                </a:solidFill>
                <a:latin typeface="Helvetica Light"/>
                <a:cs typeface="Helvetica Light"/>
              </a:rPr>
              <a:t>workshops</a:t>
            </a:r>
          </a:p>
          <a:p>
            <a:pPr algn="ctr" defTabSz="457200"/>
            <a:r>
              <a:rPr lang="en-US" sz="1200" dirty="0" smtClean="0">
                <a:solidFill>
                  <a:prstClr val="white"/>
                </a:solidFill>
                <a:latin typeface="Helvetica Light"/>
                <a:cs typeface="Helvetica Light"/>
              </a:rPr>
              <a:t>1000+ learners</a:t>
            </a:r>
          </a:p>
          <a:p>
            <a:pPr algn="ctr" defTabSz="457200"/>
            <a:endParaRPr lang="en-US" sz="1200" dirty="0">
              <a:solidFill>
                <a:prstClr val="white"/>
              </a:solidFill>
              <a:latin typeface="Helvetica Light"/>
              <a:cs typeface="Helvetica Light"/>
            </a:endParaRPr>
          </a:p>
        </p:txBody>
      </p:sp>
      <p:sp>
        <p:nvSpPr>
          <p:cNvPr id="58" name="TextBox 57"/>
          <p:cNvSpPr txBox="1"/>
          <p:nvPr/>
        </p:nvSpPr>
        <p:spPr>
          <a:xfrm>
            <a:off x="6346377" y="2737082"/>
            <a:ext cx="1228179" cy="646331"/>
          </a:xfrm>
          <a:prstGeom prst="rect">
            <a:avLst/>
          </a:prstGeom>
          <a:noFill/>
        </p:spPr>
        <p:txBody>
          <a:bodyPr wrap="none" rtlCol="0" anchor="t">
            <a:spAutoFit/>
          </a:bodyPr>
          <a:lstStyle/>
          <a:p>
            <a:pPr algn="ctr" defTabSz="457200"/>
            <a:r>
              <a:rPr lang="en-US" sz="1200" dirty="0" smtClean="0">
                <a:solidFill>
                  <a:prstClr val="white"/>
                </a:solidFill>
                <a:latin typeface="Helvetica Light"/>
                <a:cs typeface="Helvetica Light"/>
              </a:rPr>
              <a:t>80+ guides</a:t>
            </a:r>
          </a:p>
          <a:p>
            <a:pPr algn="ctr" defTabSz="457200"/>
            <a:r>
              <a:rPr lang="en-US" sz="1200" dirty="0" smtClean="0">
                <a:solidFill>
                  <a:prstClr val="white"/>
                </a:solidFill>
                <a:latin typeface="Helvetica Light"/>
                <a:cs typeface="Helvetica Light"/>
              </a:rPr>
              <a:t>50,000 readers</a:t>
            </a:r>
          </a:p>
          <a:p>
            <a:pPr algn="ctr" defTabSz="457200"/>
            <a:endParaRPr lang="en-US" sz="1200" dirty="0">
              <a:solidFill>
                <a:prstClr val="white"/>
              </a:solidFill>
              <a:latin typeface="Helvetica Light"/>
              <a:cs typeface="Helvetica Light"/>
            </a:endParaRPr>
          </a:p>
        </p:txBody>
      </p:sp>
      <p:sp>
        <p:nvSpPr>
          <p:cNvPr id="59" name="TextBox 58"/>
          <p:cNvSpPr txBox="1"/>
          <p:nvPr/>
        </p:nvSpPr>
        <p:spPr>
          <a:xfrm>
            <a:off x="7651389" y="5634589"/>
            <a:ext cx="1125226" cy="646331"/>
          </a:xfrm>
          <a:prstGeom prst="rect">
            <a:avLst/>
          </a:prstGeom>
          <a:noFill/>
        </p:spPr>
        <p:txBody>
          <a:bodyPr wrap="none" rtlCol="0" anchor="t">
            <a:spAutoFit/>
          </a:bodyPr>
          <a:lstStyle/>
          <a:p>
            <a:pPr algn="ctr" defTabSz="457200"/>
            <a:r>
              <a:rPr lang="en-US" sz="1200" dirty="0">
                <a:solidFill>
                  <a:prstClr val="white"/>
                </a:solidFill>
                <a:latin typeface="Helvetica Light"/>
                <a:cs typeface="Helvetica Light"/>
              </a:rPr>
              <a:t>6</a:t>
            </a:r>
            <a:r>
              <a:rPr lang="en-US" sz="1200" dirty="0" smtClean="0">
                <a:solidFill>
                  <a:prstClr val="white"/>
                </a:solidFill>
                <a:latin typeface="Helvetica Light"/>
                <a:cs typeface="Helvetica Light"/>
              </a:rPr>
              <a:t>1 domain</a:t>
            </a:r>
            <a:br>
              <a:rPr lang="en-US" sz="1200" dirty="0" smtClean="0">
                <a:solidFill>
                  <a:prstClr val="white"/>
                </a:solidFill>
                <a:latin typeface="Helvetica Light"/>
                <a:cs typeface="Helvetica Light"/>
              </a:rPr>
            </a:br>
            <a:r>
              <a:rPr lang="en-US" sz="1200" dirty="0" smtClean="0">
                <a:solidFill>
                  <a:prstClr val="white"/>
                </a:solidFill>
                <a:latin typeface="Helvetica Light"/>
                <a:cs typeface="Helvetica Light"/>
              </a:rPr>
              <a:t>ambassadors</a:t>
            </a:r>
          </a:p>
          <a:p>
            <a:pPr algn="ctr" defTabSz="457200"/>
            <a:endParaRPr lang="en-US" sz="1200" dirty="0">
              <a:solidFill>
                <a:prstClr val="white"/>
              </a:solidFill>
              <a:latin typeface="Helvetica Light"/>
              <a:cs typeface="Helvetica Light"/>
            </a:endParaRPr>
          </a:p>
        </p:txBody>
      </p:sp>
      <p:sp>
        <p:nvSpPr>
          <p:cNvPr id="60" name="TextBox 59"/>
          <p:cNvSpPr txBox="1"/>
          <p:nvPr/>
        </p:nvSpPr>
        <p:spPr>
          <a:xfrm>
            <a:off x="4846027" y="6593022"/>
            <a:ext cx="1980029" cy="461665"/>
          </a:xfrm>
          <a:prstGeom prst="rect">
            <a:avLst/>
          </a:prstGeom>
          <a:noFill/>
        </p:spPr>
        <p:txBody>
          <a:bodyPr wrap="none" rtlCol="0" anchor="t">
            <a:spAutoFit/>
          </a:bodyPr>
          <a:lstStyle/>
          <a:p>
            <a:pPr algn="ctr" defTabSz="457200"/>
            <a:r>
              <a:rPr lang="en-US" sz="1200" dirty="0" smtClean="0">
                <a:solidFill>
                  <a:prstClr val="white"/>
                </a:solidFill>
                <a:latin typeface="Helvetica Light"/>
                <a:cs typeface="Helvetica Light"/>
              </a:rPr>
              <a:t>20+ workshops </a:t>
            </a:r>
            <a:r>
              <a:rPr lang="en-US" sz="1200" dirty="0" err="1" smtClean="0">
                <a:solidFill>
                  <a:prstClr val="white"/>
                </a:solidFill>
                <a:latin typeface="Helvetica Light"/>
                <a:cs typeface="Helvetica Light"/>
              </a:rPr>
              <a:t>organised</a:t>
            </a:r>
            <a:endParaRPr lang="en-US" sz="1200" dirty="0" smtClean="0">
              <a:solidFill>
                <a:prstClr val="white"/>
              </a:solidFill>
              <a:latin typeface="Helvetica Light"/>
              <a:cs typeface="Helvetica Light"/>
            </a:endParaRPr>
          </a:p>
          <a:p>
            <a:pPr algn="ctr" defTabSz="457200"/>
            <a:endParaRPr lang="en-US" sz="1200" dirty="0">
              <a:solidFill>
                <a:prstClr val="white"/>
              </a:solidFill>
              <a:latin typeface="Helvetica Light"/>
              <a:cs typeface="Helvetica Light"/>
            </a:endParaRPr>
          </a:p>
        </p:txBody>
      </p:sp>
      <p:sp>
        <p:nvSpPr>
          <p:cNvPr id="61" name="TextBox 60"/>
          <p:cNvSpPr txBox="1"/>
          <p:nvPr/>
        </p:nvSpPr>
        <p:spPr>
          <a:xfrm>
            <a:off x="388476" y="4327089"/>
            <a:ext cx="1305123" cy="830997"/>
          </a:xfrm>
          <a:prstGeom prst="rect">
            <a:avLst/>
          </a:prstGeom>
          <a:noFill/>
        </p:spPr>
        <p:txBody>
          <a:bodyPr wrap="none" rtlCol="0" anchor="t">
            <a:spAutoFit/>
          </a:bodyPr>
          <a:lstStyle/>
          <a:p>
            <a:pPr algn="ctr" defTabSz="457200"/>
            <a:r>
              <a:rPr lang="en-US" sz="1200" dirty="0" smtClean="0">
                <a:solidFill>
                  <a:prstClr val="white"/>
                </a:solidFill>
                <a:latin typeface="Helvetica Light"/>
                <a:cs typeface="Helvetica Light"/>
              </a:rPr>
              <a:t>740 researchers</a:t>
            </a:r>
            <a:br>
              <a:rPr lang="en-US" sz="1200" dirty="0" smtClean="0">
                <a:solidFill>
                  <a:prstClr val="white"/>
                </a:solidFill>
                <a:latin typeface="Helvetica Light"/>
                <a:cs typeface="Helvetica Light"/>
              </a:rPr>
            </a:br>
            <a:r>
              <a:rPr lang="en-US" sz="1200" dirty="0" smtClean="0">
                <a:solidFill>
                  <a:prstClr val="white"/>
                </a:solidFill>
                <a:latin typeface="Helvetica Light"/>
                <a:cs typeface="Helvetica Light"/>
              </a:rPr>
              <a:t>50,000 grants</a:t>
            </a:r>
            <a:br>
              <a:rPr lang="en-US" sz="1200" dirty="0" smtClean="0">
                <a:solidFill>
                  <a:prstClr val="white"/>
                </a:solidFill>
                <a:latin typeface="Helvetica Light"/>
                <a:cs typeface="Helvetica Light"/>
              </a:rPr>
            </a:br>
            <a:r>
              <a:rPr lang="en-US" sz="1200" dirty="0" err="1" smtClean="0">
                <a:solidFill>
                  <a:prstClr val="white"/>
                </a:solidFill>
                <a:latin typeface="Helvetica Light"/>
                <a:cs typeface="Helvetica Light"/>
              </a:rPr>
              <a:t>analysed</a:t>
            </a:r>
            <a:endParaRPr lang="en-US" sz="1200" dirty="0" smtClean="0">
              <a:solidFill>
                <a:prstClr val="white"/>
              </a:solidFill>
              <a:latin typeface="Helvetica Light"/>
              <a:cs typeface="Helvetica Light"/>
            </a:endParaRPr>
          </a:p>
          <a:p>
            <a:pPr algn="ctr" defTabSz="457200"/>
            <a:endParaRPr lang="en-US" sz="1200" dirty="0">
              <a:solidFill>
                <a:prstClr val="white"/>
              </a:solidFill>
              <a:latin typeface="Helvetica Light"/>
              <a:cs typeface="Helvetica Light"/>
            </a:endParaRPr>
          </a:p>
        </p:txBody>
      </p:sp>
      <p:sp>
        <p:nvSpPr>
          <p:cNvPr id="62" name="TextBox 61"/>
          <p:cNvSpPr txBox="1"/>
          <p:nvPr/>
        </p:nvSpPr>
        <p:spPr>
          <a:xfrm>
            <a:off x="3354982" y="3533629"/>
            <a:ext cx="2434038" cy="1015663"/>
          </a:xfrm>
          <a:prstGeom prst="rect">
            <a:avLst/>
          </a:prstGeom>
          <a:noFill/>
        </p:spPr>
        <p:txBody>
          <a:bodyPr wrap="none" rtlCol="0" anchor="t">
            <a:spAutoFit/>
          </a:bodyPr>
          <a:lstStyle/>
          <a:p>
            <a:pPr algn="ctr" defTabSz="457200"/>
            <a:r>
              <a:rPr lang="en-US" sz="1200" dirty="0" smtClean="0">
                <a:solidFill>
                  <a:prstClr val="white"/>
                </a:solidFill>
                <a:latin typeface="Helvetica Light"/>
                <a:cs typeface="Helvetica Light"/>
              </a:rPr>
              <a:t>150+ contributed articles</a:t>
            </a:r>
          </a:p>
          <a:p>
            <a:pPr algn="ctr" defTabSz="457200"/>
            <a:r>
              <a:rPr lang="en-US" sz="1200" dirty="0" smtClean="0">
                <a:solidFill>
                  <a:prstClr val="white"/>
                </a:solidFill>
                <a:latin typeface="Helvetica Light"/>
                <a:cs typeface="Helvetica Light"/>
              </a:rPr>
              <a:t>20,000 unique visitors per month</a:t>
            </a:r>
          </a:p>
          <a:p>
            <a:pPr algn="ctr" defTabSz="457200"/>
            <a:r>
              <a:rPr lang="en-US" sz="1200" dirty="0" smtClean="0">
                <a:solidFill>
                  <a:prstClr val="white"/>
                </a:solidFill>
                <a:latin typeface="Helvetica Light"/>
                <a:cs typeface="Helvetica Light"/>
              </a:rPr>
              <a:t>3,000 Twitter followers</a:t>
            </a:r>
          </a:p>
          <a:p>
            <a:pPr algn="ctr" defTabSz="457200"/>
            <a:endParaRPr lang="en-US" sz="1200" dirty="0" smtClean="0">
              <a:solidFill>
                <a:prstClr val="white"/>
              </a:solidFill>
              <a:latin typeface="Helvetica Light"/>
              <a:cs typeface="Helvetica Light"/>
            </a:endParaRPr>
          </a:p>
          <a:p>
            <a:pPr algn="ctr" defTabSz="457200"/>
            <a:endParaRPr lang="en-US" sz="1200" dirty="0">
              <a:solidFill>
                <a:prstClr val="white"/>
              </a:solidFill>
              <a:latin typeface="Helvetica Light"/>
              <a:cs typeface="Helvetica Light"/>
            </a:endParaRPr>
          </a:p>
        </p:txBody>
      </p:sp>
      <p:sp>
        <p:nvSpPr>
          <p:cNvPr id="63" name="TextBox 62"/>
          <p:cNvSpPr txBox="1"/>
          <p:nvPr/>
        </p:nvSpPr>
        <p:spPr>
          <a:xfrm>
            <a:off x="179512" y="5998919"/>
            <a:ext cx="1620957" cy="461665"/>
          </a:xfrm>
          <a:prstGeom prst="rect">
            <a:avLst/>
          </a:prstGeom>
          <a:noFill/>
        </p:spPr>
        <p:txBody>
          <a:bodyPr wrap="none" rtlCol="0" anchor="t">
            <a:spAutoFit/>
          </a:bodyPr>
          <a:lstStyle/>
          <a:p>
            <a:pPr algn="ctr" defTabSz="457200"/>
            <a:r>
              <a:rPr lang="en-US" sz="1200" dirty="0" smtClean="0">
                <a:solidFill>
                  <a:prstClr val="white"/>
                </a:solidFill>
                <a:latin typeface="Helvetica Light"/>
                <a:cs typeface="Helvetica Light"/>
              </a:rPr>
              <a:t>300+ RSEs engaged</a:t>
            </a:r>
          </a:p>
          <a:p>
            <a:pPr algn="ctr" defTabSz="457200"/>
            <a:endParaRPr lang="en-US" sz="1200" dirty="0">
              <a:solidFill>
                <a:prstClr val="white"/>
              </a:solidFill>
              <a:latin typeface="Helvetica Light"/>
              <a:cs typeface="Helvetica Light"/>
            </a:endParaRPr>
          </a:p>
        </p:txBody>
      </p:sp>
      <p:sp>
        <p:nvSpPr>
          <p:cNvPr id="64" name="TextBox 63"/>
          <p:cNvSpPr txBox="1"/>
          <p:nvPr/>
        </p:nvSpPr>
        <p:spPr>
          <a:xfrm>
            <a:off x="1683515" y="5998919"/>
            <a:ext cx="1288040" cy="461665"/>
          </a:xfrm>
          <a:prstGeom prst="rect">
            <a:avLst/>
          </a:prstGeom>
          <a:noFill/>
        </p:spPr>
        <p:txBody>
          <a:bodyPr wrap="none" rtlCol="0" anchor="t">
            <a:spAutoFit/>
          </a:bodyPr>
          <a:lstStyle/>
          <a:p>
            <a:pPr algn="ctr" defTabSz="457200"/>
            <a:r>
              <a:rPr lang="en-US" sz="1200" dirty="0" smtClean="0">
                <a:solidFill>
                  <a:prstClr val="white"/>
                </a:solidFill>
                <a:latin typeface="Helvetica Light"/>
                <a:cs typeface="Helvetica Light"/>
              </a:rPr>
              <a:t>2100 signatures</a:t>
            </a:r>
          </a:p>
          <a:p>
            <a:pPr algn="ctr" defTabSz="457200"/>
            <a:endParaRPr lang="en-US" sz="1200" dirty="0">
              <a:solidFill>
                <a:prstClr val="white"/>
              </a:solidFill>
              <a:latin typeface="Helvetica Light"/>
              <a:cs typeface="Helvetica Light"/>
            </a:endParaRPr>
          </a:p>
        </p:txBody>
      </p:sp>
      <p:sp>
        <p:nvSpPr>
          <p:cNvPr id="65" name="TextBox 64"/>
          <p:cNvSpPr txBox="1"/>
          <p:nvPr/>
        </p:nvSpPr>
        <p:spPr>
          <a:xfrm>
            <a:off x="2848730" y="6050087"/>
            <a:ext cx="1647053" cy="461665"/>
          </a:xfrm>
          <a:prstGeom prst="rect">
            <a:avLst/>
          </a:prstGeom>
          <a:noFill/>
        </p:spPr>
        <p:txBody>
          <a:bodyPr wrap="none" rtlCol="0" anchor="t">
            <a:spAutoFit/>
          </a:bodyPr>
          <a:lstStyle/>
          <a:p>
            <a:pPr algn="ctr" defTabSz="457200"/>
            <a:r>
              <a:rPr lang="en-US" sz="1200" dirty="0" smtClean="0">
                <a:solidFill>
                  <a:prstClr val="white"/>
                </a:solidFill>
                <a:latin typeface="Helvetica Light"/>
                <a:cs typeface="Helvetica Light"/>
              </a:rPr>
              <a:t>13 issues highlighted</a:t>
            </a:r>
          </a:p>
          <a:p>
            <a:pPr algn="ctr" defTabSz="457200"/>
            <a:endParaRPr lang="en-US" sz="1200" dirty="0">
              <a:solidFill>
                <a:prstClr val="white"/>
              </a:solidFill>
              <a:latin typeface="Helvetica Light"/>
              <a:cs typeface="Helvetica Light"/>
            </a:endParaRPr>
          </a:p>
        </p:txBody>
      </p:sp>
      <p:sp>
        <p:nvSpPr>
          <p:cNvPr id="66" name="TextBox 65"/>
          <p:cNvSpPr txBox="1"/>
          <p:nvPr/>
        </p:nvSpPr>
        <p:spPr>
          <a:xfrm>
            <a:off x="3625403" y="2605116"/>
            <a:ext cx="1872628" cy="584776"/>
          </a:xfrm>
          <a:prstGeom prst="rect">
            <a:avLst/>
          </a:prstGeom>
          <a:noFill/>
        </p:spPr>
        <p:txBody>
          <a:bodyPr wrap="none" rtlCol="0" anchor="t">
            <a:spAutoFit/>
          </a:bodyPr>
          <a:lstStyle/>
          <a:p>
            <a:pPr algn="ctr" defTabSz="457200"/>
            <a:r>
              <a:rPr lang="en-US" sz="3200" dirty="0" smtClean="0">
                <a:solidFill>
                  <a:srgbClr val="FF0000"/>
                </a:solidFill>
                <a:latin typeface="Helvetica"/>
                <a:cs typeface="Helvetica"/>
              </a:rPr>
              <a:t>Outreach</a:t>
            </a:r>
            <a:endParaRPr lang="en-US" sz="3200" dirty="0">
              <a:solidFill>
                <a:srgbClr val="FF0000"/>
              </a:solidFill>
              <a:latin typeface="Helvetica"/>
              <a:cs typeface="Helvetica"/>
            </a:endParaRPr>
          </a:p>
        </p:txBody>
      </p:sp>
      <p:pic>
        <p:nvPicPr>
          <p:cNvPr id="2" name="Picture 1"/>
          <p:cNvPicPr>
            <a:picLocks noChangeAspect="1"/>
          </p:cNvPicPr>
          <p:nvPr/>
        </p:nvPicPr>
        <p:blipFill>
          <a:blip r:embed="rId19"/>
          <a:stretch>
            <a:fillRect/>
          </a:stretch>
        </p:blipFill>
        <p:spPr>
          <a:xfrm>
            <a:off x="4644008" y="4318890"/>
            <a:ext cx="2304256" cy="550270"/>
          </a:xfrm>
          <a:prstGeom prst="rect">
            <a:avLst/>
          </a:prstGeom>
        </p:spPr>
      </p:pic>
    </p:spTree>
    <p:extLst>
      <p:ext uri="{BB962C8B-B14F-4D97-AF65-F5344CB8AC3E}">
        <p14:creationId xmlns:p14="http://schemas.microsoft.com/office/powerpoint/2010/main" val="1449702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4572000" cy="3429000"/>
          </a:xfrm>
          <a:prstGeom prst="rect">
            <a:avLst/>
          </a:prstGeom>
          <a:solidFill>
            <a:schemeClr val="accent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11" name="Straight Connector 10"/>
          <p:cNvCxnSpPr/>
          <p:nvPr/>
        </p:nvCxnSpPr>
        <p:spPr>
          <a:xfrm>
            <a:off x="4572000" y="0"/>
            <a:ext cx="0" cy="6858000"/>
          </a:xfrm>
          <a:prstGeom prst="line">
            <a:avLst/>
          </a:prstGeom>
          <a:ln>
            <a:solidFill>
              <a:schemeClr val="bg1">
                <a:lumMod val="50000"/>
              </a:schemeClr>
            </a:solidFill>
            <a:prstDash val="sysDash"/>
          </a:ln>
          <a:effectLst/>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a:off x="0" y="3429000"/>
            <a:ext cx="9144000" cy="0"/>
          </a:xfrm>
          <a:prstGeom prst="line">
            <a:avLst/>
          </a:prstGeom>
          <a:ln>
            <a:solidFill>
              <a:schemeClr val="bg1">
                <a:lumMod val="50000"/>
              </a:schemeClr>
            </a:solidFill>
            <a:prstDash val="sysDash"/>
          </a:ln>
        </p:spPr>
        <p:style>
          <a:lnRef idx="2">
            <a:schemeClr val="accent2"/>
          </a:lnRef>
          <a:fillRef idx="0">
            <a:schemeClr val="accent2"/>
          </a:fillRef>
          <a:effectRef idx="1">
            <a:schemeClr val="accent2"/>
          </a:effectRef>
          <a:fontRef idx="minor">
            <a:schemeClr val="tx1"/>
          </a:fontRef>
        </p:style>
      </p:cxnSp>
      <p:sp>
        <p:nvSpPr>
          <p:cNvPr id="21" name="Rectangle 20"/>
          <p:cNvSpPr/>
          <p:nvPr/>
        </p:nvSpPr>
        <p:spPr>
          <a:xfrm>
            <a:off x="3064895" y="2512786"/>
            <a:ext cx="3014211" cy="1750786"/>
          </a:xfrm>
          <a:prstGeom prst="rect">
            <a:avLst/>
          </a:prstGeom>
          <a:solidFill>
            <a:schemeClr val="tx1"/>
          </a:solidFill>
          <a:ln w="19050" cmpd="sng">
            <a:solidFill>
              <a:schemeClr val="bg1">
                <a:lumMod val="5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66" name="TextBox 65"/>
          <p:cNvSpPr txBox="1"/>
          <p:nvPr/>
        </p:nvSpPr>
        <p:spPr>
          <a:xfrm>
            <a:off x="63497" y="18060"/>
            <a:ext cx="1804100" cy="584776"/>
          </a:xfrm>
          <a:prstGeom prst="rect">
            <a:avLst/>
          </a:prstGeom>
          <a:noFill/>
        </p:spPr>
        <p:txBody>
          <a:bodyPr wrap="none" rtlCol="0">
            <a:spAutoFit/>
          </a:bodyPr>
          <a:lstStyle/>
          <a:p>
            <a:pPr defTabSz="457200"/>
            <a:r>
              <a:rPr lang="en-US" sz="3200" dirty="0" smtClean="0">
                <a:solidFill>
                  <a:srgbClr val="FF0000"/>
                </a:solidFill>
                <a:latin typeface="Helvetica"/>
                <a:cs typeface="Helvetica"/>
              </a:rPr>
              <a:t>Software</a:t>
            </a:r>
            <a:endParaRPr lang="en-US" sz="2400" dirty="0">
              <a:solidFill>
                <a:srgbClr val="FFFFFF"/>
              </a:solidFill>
              <a:latin typeface="Helvetica"/>
              <a:cs typeface="Helvetica"/>
            </a:endParaRPr>
          </a:p>
        </p:txBody>
      </p:sp>
      <p:sp>
        <p:nvSpPr>
          <p:cNvPr id="67" name="TextBox 66"/>
          <p:cNvSpPr txBox="1"/>
          <p:nvPr/>
        </p:nvSpPr>
        <p:spPr>
          <a:xfrm>
            <a:off x="103170" y="6207984"/>
            <a:ext cx="1287532" cy="584776"/>
          </a:xfrm>
          <a:prstGeom prst="rect">
            <a:avLst/>
          </a:prstGeom>
          <a:noFill/>
        </p:spPr>
        <p:txBody>
          <a:bodyPr wrap="none" rtlCol="0" anchor="b">
            <a:spAutoFit/>
          </a:bodyPr>
          <a:lstStyle/>
          <a:p>
            <a:pPr defTabSz="457200"/>
            <a:r>
              <a:rPr lang="en-US" sz="3200" dirty="0" smtClean="0">
                <a:solidFill>
                  <a:srgbClr val="FF0000"/>
                </a:solidFill>
                <a:latin typeface="Helvetica"/>
                <a:cs typeface="Helvetica"/>
              </a:rPr>
              <a:t>Policy</a:t>
            </a:r>
            <a:r>
              <a:rPr lang="en-US" sz="2400" dirty="0" smtClean="0">
                <a:solidFill>
                  <a:srgbClr val="FFFFFF"/>
                </a:solidFill>
                <a:latin typeface="Helvetica"/>
                <a:cs typeface="Helvetica"/>
              </a:rPr>
              <a:t> </a:t>
            </a:r>
            <a:endParaRPr lang="en-US" sz="2400" dirty="0">
              <a:solidFill>
                <a:srgbClr val="FFFFFF"/>
              </a:solidFill>
              <a:latin typeface="Helvetica"/>
              <a:cs typeface="Helvetica"/>
            </a:endParaRPr>
          </a:p>
        </p:txBody>
      </p:sp>
      <p:sp>
        <p:nvSpPr>
          <p:cNvPr id="68" name="TextBox 67"/>
          <p:cNvSpPr txBox="1"/>
          <p:nvPr/>
        </p:nvSpPr>
        <p:spPr>
          <a:xfrm>
            <a:off x="7491785" y="20858"/>
            <a:ext cx="1652215" cy="584776"/>
          </a:xfrm>
          <a:prstGeom prst="rect">
            <a:avLst/>
          </a:prstGeom>
          <a:noFill/>
        </p:spPr>
        <p:txBody>
          <a:bodyPr wrap="none" rtlCol="0">
            <a:spAutoFit/>
          </a:bodyPr>
          <a:lstStyle/>
          <a:p>
            <a:pPr algn="r" defTabSz="457200"/>
            <a:r>
              <a:rPr lang="en-US" sz="3200" dirty="0" smtClean="0">
                <a:solidFill>
                  <a:srgbClr val="FF0000"/>
                </a:solidFill>
                <a:latin typeface="Helvetica"/>
                <a:cs typeface="Helvetica"/>
              </a:rPr>
              <a:t>Training</a:t>
            </a:r>
            <a:endParaRPr lang="en-US" sz="2800" dirty="0">
              <a:solidFill>
                <a:srgbClr val="FFFFFF"/>
              </a:solidFill>
              <a:latin typeface="Helvetica"/>
              <a:cs typeface="Helvetica"/>
            </a:endParaRPr>
          </a:p>
        </p:txBody>
      </p:sp>
      <p:sp>
        <p:nvSpPr>
          <p:cNvPr id="69" name="TextBox 68"/>
          <p:cNvSpPr txBox="1"/>
          <p:nvPr/>
        </p:nvSpPr>
        <p:spPr>
          <a:xfrm>
            <a:off x="6859947" y="6217055"/>
            <a:ext cx="2274982" cy="584776"/>
          </a:xfrm>
          <a:prstGeom prst="rect">
            <a:avLst/>
          </a:prstGeom>
          <a:noFill/>
        </p:spPr>
        <p:txBody>
          <a:bodyPr wrap="none" rtlCol="0" anchor="b">
            <a:spAutoFit/>
          </a:bodyPr>
          <a:lstStyle/>
          <a:p>
            <a:pPr algn="r" defTabSz="457200"/>
            <a:r>
              <a:rPr lang="en-US" sz="3200" dirty="0" smtClean="0">
                <a:solidFill>
                  <a:srgbClr val="FF0000"/>
                </a:solidFill>
                <a:latin typeface="Helvetica"/>
                <a:cs typeface="Helvetica"/>
              </a:rPr>
              <a:t>Community</a:t>
            </a:r>
            <a:endParaRPr lang="en-US" sz="3200" dirty="0">
              <a:solidFill>
                <a:srgbClr val="FFFFFF"/>
              </a:solidFill>
              <a:latin typeface="Helvetica"/>
              <a:cs typeface="Helvetica"/>
            </a:endParaRPr>
          </a:p>
        </p:txBody>
      </p:sp>
      <p:sp>
        <p:nvSpPr>
          <p:cNvPr id="70" name="TextBox 69"/>
          <p:cNvSpPr txBox="1"/>
          <p:nvPr/>
        </p:nvSpPr>
        <p:spPr>
          <a:xfrm>
            <a:off x="3625403" y="2605116"/>
            <a:ext cx="1872628" cy="584776"/>
          </a:xfrm>
          <a:prstGeom prst="rect">
            <a:avLst/>
          </a:prstGeom>
          <a:noFill/>
        </p:spPr>
        <p:txBody>
          <a:bodyPr wrap="none" rtlCol="0" anchor="t">
            <a:spAutoFit/>
          </a:bodyPr>
          <a:lstStyle/>
          <a:p>
            <a:pPr algn="ctr" defTabSz="457200"/>
            <a:r>
              <a:rPr lang="en-US" sz="3200" dirty="0" smtClean="0">
                <a:solidFill>
                  <a:srgbClr val="FF0000"/>
                </a:solidFill>
                <a:latin typeface="Helvetica"/>
                <a:cs typeface="Helvetica"/>
              </a:rPr>
              <a:t>Outreach</a:t>
            </a:r>
            <a:endParaRPr lang="en-US" sz="3200" dirty="0">
              <a:solidFill>
                <a:srgbClr val="FF0000"/>
              </a:solidFill>
              <a:latin typeface="Helvetica"/>
              <a:cs typeface="Helvetica"/>
            </a:endParaRPr>
          </a:p>
        </p:txBody>
      </p:sp>
      <p:sp>
        <p:nvSpPr>
          <p:cNvPr id="71" name="TextBox 70"/>
          <p:cNvSpPr txBox="1"/>
          <p:nvPr/>
        </p:nvSpPr>
        <p:spPr>
          <a:xfrm>
            <a:off x="4941786" y="525210"/>
            <a:ext cx="3896987" cy="1015663"/>
          </a:xfrm>
          <a:prstGeom prst="rect">
            <a:avLst/>
          </a:prstGeom>
          <a:noFill/>
        </p:spPr>
        <p:txBody>
          <a:bodyPr wrap="square" rtlCol="0" anchor="t">
            <a:spAutoFit/>
          </a:bodyPr>
          <a:lstStyle/>
          <a:p>
            <a:pPr algn="ctr" defTabSz="457200"/>
            <a:r>
              <a:rPr lang="en-US" sz="2000" dirty="0" smtClean="0">
                <a:solidFill>
                  <a:prstClr val="white"/>
                </a:solidFill>
                <a:latin typeface="Helvetica Light"/>
                <a:cs typeface="Helvetica Light"/>
              </a:rPr>
              <a:t>Delivering essential software skills to researchers via CDTs, institutions &amp; doctoral schools</a:t>
            </a:r>
            <a:endParaRPr lang="en-US" sz="2000" dirty="0">
              <a:solidFill>
                <a:prstClr val="white"/>
              </a:solidFill>
              <a:latin typeface="Helvetica Light"/>
              <a:cs typeface="Helvetica Light"/>
            </a:endParaRPr>
          </a:p>
        </p:txBody>
      </p:sp>
      <p:sp>
        <p:nvSpPr>
          <p:cNvPr id="72" name="TextBox 71"/>
          <p:cNvSpPr txBox="1"/>
          <p:nvPr/>
        </p:nvSpPr>
        <p:spPr>
          <a:xfrm>
            <a:off x="246841" y="525210"/>
            <a:ext cx="3896987" cy="1323439"/>
          </a:xfrm>
          <a:prstGeom prst="rect">
            <a:avLst/>
          </a:prstGeom>
          <a:noFill/>
        </p:spPr>
        <p:txBody>
          <a:bodyPr wrap="square" rtlCol="0" anchor="t">
            <a:spAutoFit/>
          </a:bodyPr>
          <a:lstStyle/>
          <a:p>
            <a:pPr algn="ctr" defTabSz="457200"/>
            <a:r>
              <a:rPr lang="en-US" sz="2000" dirty="0" smtClean="0">
                <a:solidFill>
                  <a:prstClr val="white"/>
                </a:solidFill>
                <a:latin typeface="Helvetica Light"/>
                <a:cs typeface="Helvetica Light"/>
              </a:rPr>
              <a:t>Helping the community to develop software that meets the needs of reliable, reproducible, and reusable research</a:t>
            </a:r>
            <a:endParaRPr lang="en-US" sz="2000" dirty="0">
              <a:solidFill>
                <a:prstClr val="white"/>
              </a:solidFill>
              <a:latin typeface="Helvetica Light"/>
              <a:cs typeface="Helvetica Light"/>
            </a:endParaRPr>
          </a:p>
        </p:txBody>
      </p:sp>
      <p:sp>
        <p:nvSpPr>
          <p:cNvPr id="73" name="TextBox 72"/>
          <p:cNvSpPr txBox="1"/>
          <p:nvPr/>
        </p:nvSpPr>
        <p:spPr>
          <a:xfrm>
            <a:off x="29043" y="3606276"/>
            <a:ext cx="2999190" cy="1323439"/>
          </a:xfrm>
          <a:prstGeom prst="rect">
            <a:avLst/>
          </a:prstGeom>
          <a:noFill/>
        </p:spPr>
        <p:txBody>
          <a:bodyPr wrap="square" rtlCol="0" anchor="t">
            <a:spAutoFit/>
          </a:bodyPr>
          <a:lstStyle/>
          <a:p>
            <a:pPr algn="ctr" defTabSz="457200"/>
            <a:r>
              <a:rPr lang="en-US" sz="2000" dirty="0" smtClean="0">
                <a:solidFill>
                  <a:prstClr val="white"/>
                </a:solidFill>
                <a:latin typeface="Helvetica Light"/>
                <a:cs typeface="Helvetica Light"/>
              </a:rPr>
              <a:t>Collecting </a:t>
            </a:r>
            <a:r>
              <a:rPr lang="en-US" sz="2000" dirty="0">
                <a:solidFill>
                  <a:prstClr val="white"/>
                </a:solidFill>
                <a:latin typeface="Helvetica Light"/>
                <a:cs typeface="Helvetica Light"/>
              </a:rPr>
              <a:t>evidence </a:t>
            </a:r>
            <a:r>
              <a:rPr lang="en-US" sz="2000" dirty="0" smtClean="0">
                <a:solidFill>
                  <a:prstClr val="white"/>
                </a:solidFill>
                <a:latin typeface="Helvetica Light"/>
                <a:cs typeface="Helvetica Light"/>
              </a:rPr>
              <a:t/>
            </a:r>
            <a:br>
              <a:rPr lang="en-US" sz="2000" dirty="0" smtClean="0">
                <a:solidFill>
                  <a:prstClr val="white"/>
                </a:solidFill>
                <a:latin typeface="Helvetica Light"/>
                <a:cs typeface="Helvetica Light"/>
              </a:rPr>
            </a:br>
            <a:r>
              <a:rPr lang="en-US" sz="2000" dirty="0" smtClean="0">
                <a:solidFill>
                  <a:prstClr val="white"/>
                </a:solidFill>
                <a:latin typeface="Helvetica Light"/>
                <a:cs typeface="Helvetica Light"/>
              </a:rPr>
              <a:t>on </a:t>
            </a:r>
            <a:r>
              <a:rPr lang="en-US" sz="2000" dirty="0">
                <a:solidFill>
                  <a:prstClr val="white"/>
                </a:solidFill>
                <a:latin typeface="Helvetica Light"/>
                <a:cs typeface="Helvetica Light"/>
              </a:rPr>
              <a:t>the community’s software use &amp;</a:t>
            </a:r>
            <a:r>
              <a:rPr lang="en-US" sz="2000" dirty="0" smtClean="0">
                <a:solidFill>
                  <a:prstClr val="white"/>
                </a:solidFill>
                <a:latin typeface="Helvetica Light"/>
                <a:cs typeface="Helvetica Light"/>
              </a:rPr>
              <a:t> </a:t>
            </a:r>
            <a:r>
              <a:rPr lang="en-US" sz="2000" dirty="0">
                <a:solidFill>
                  <a:prstClr val="white"/>
                </a:solidFill>
                <a:latin typeface="Helvetica Light"/>
                <a:cs typeface="Helvetica Light"/>
              </a:rPr>
              <a:t>sharing </a:t>
            </a:r>
            <a:r>
              <a:rPr lang="en-US" sz="2000" dirty="0" smtClean="0">
                <a:solidFill>
                  <a:prstClr val="white"/>
                </a:solidFill>
                <a:latin typeface="Helvetica Light"/>
                <a:cs typeface="Helvetica Light"/>
              </a:rPr>
              <a:t>with stakeholders</a:t>
            </a:r>
            <a:endParaRPr lang="en-US" sz="2000" dirty="0">
              <a:solidFill>
                <a:prstClr val="white"/>
              </a:solidFill>
              <a:latin typeface="Helvetica Light"/>
              <a:cs typeface="Helvetica Light"/>
            </a:endParaRPr>
          </a:p>
        </p:txBody>
      </p:sp>
      <p:sp>
        <p:nvSpPr>
          <p:cNvPr id="74" name="TextBox 73"/>
          <p:cNvSpPr txBox="1"/>
          <p:nvPr/>
        </p:nvSpPr>
        <p:spPr>
          <a:xfrm>
            <a:off x="6141058" y="3606276"/>
            <a:ext cx="2956655" cy="1323439"/>
          </a:xfrm>
          <a:prstGeom prst="rect">
            <a:avLst/>
          </a:prstGeom>
          <a:noFill/>
        </p:spPr>
        <p:txBody>
          <a:bodyPr wrap="square" rtlCol="0" anchor="t">
            <a:spAutoFit/>
          </a:bodyPr>
          <a:lstStyle/>
          <a:p>
            <a:pPr algn="ctr" defTabSz="457200"/>
            <a:r>
              <a:rPr lang="en-US" sz="2000" dirty="0" smtClean="0">
                <a:solidFill>
                  <a:prstClr val="white"/>
                </a:solidFill>
                <a:latin typeface="Helvetica Light"/>
                <a:cs typeface="Helvetica Light"/>
              </a:rPr>
              <a:t>Bringing together </a:t>
            </a:r>
            <a:br>
              <a:rPr lang="en-US" sz="2000" dirty="0" smtClean="0">
                <a:solidFill>
                  <a:prstClr val="white"/>
                </a:solidFill>
                <a:latin typeface="Helvetica Light"/>
                <a:cs typeface="Helvetica Light"/>
              </a:rPr>
            </a:br>
            <a:r>
              <a:rPr lang="en-US" sz="2000" dirty="0" smtClean="0">
                <a:solidFill>
                  <a:prstClr val="white"/>
                </a:solidFill>
                <a:latin typeface="Helvetica Light"/>
                <a:cs typeface="Helvetica Light"/>
              </a:rPr>
              <a:t>the right people to understand and address topical issues </a:t>
            </a:r>
            <a:endParaRPr lang="en-US" sz="2000" dirty="0">
              <a:solidFill>
                <a:prstClr val="white"/>
              </a:solidFill>
              <a:latin typeface="Helvetica Light"/>
              <a:cs typeface="Helvetica Light"/>
            </a:endParaRPr>
          </a:p>
        </p:txBody>
      </p:sp>
      <p:sp>
        <p:nvSpPr>
          <p:cNvPr id="75" name="TextBox 74"/>
          <p:cNvSpPr txBox="1"/>
          <p:nvPr/>
        </p:nvSpPr>
        <p:spPr>
          <a:xfrm>
            <a:off x="3064895" y="3109967"/>
            <a:ext cx="3014211" cy="1015663"/>
          </a:xfrm>
          <a:prstGeom prst="rect">
            <a:avLst/>
          </a:prstGeom>
          <a:noFill/>
        </p:spPr>
        <p:txBody>
          <a:bodyPr wrap="square" rtlCol="0" anchor="t">
            <a:spAutoFit/>
          </a:bodyPr>
          <a:lstStyle/>
          <a:p>
            <a:pPr algn="ctr" defTabSz="457200"/>
            <a:r>
              <a:rPr lang="en-US" sz="2000" dirty="0" smtClean="0">
                <a:solidFill>
                  <a:prstClr val="white"/>
                </a:solidFill>
                <a:latin typeface="Helvetica Light"/>
                <a:cs typeface="Helvetica Light"/>
              </a:rPr>
              <a:t>Exploiting our platform to enable engagement, delivery &amp; uptake</a:t>
            </a:r>
            <a:endParaRPr lang="en-US" sz="2000" dirty="0">
              <a:solidFill>
                <a:prstClr val="white"/>
              </a:solidFill>
              <a:latin typeface="Helvetica Light"/>
              <a:cs typeface="Helvetica Light"/>
            </a:endParaRPr>
          </a:p>
        </p:txBody>
      </p:sp>
      <p:pic>
        <p:nvPicPr>
          <p:cNvPr id="76" name="Picture 75" descr="Without_research_Softwar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1594" y="5146574"/>
            <a:ext cx="1869894" cy="1603374"/>
          </a:xfrm>
          <a:prstGeom prst="rect">
            <a:avLst/>
          </a:prstGeom>
        </p:spPr>
      </p:pic>
      <p:pic>
        <p:nvPicPr>
          <p:cNvPr id="77" name="Picture 7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04968" y="1848650"/>
            <a:ext cx="2646255" cy="1394958"/>
          </a:xfrm>
          <a:prstGeom prst="rect">
            <a:avLst/>
          </a:prstGeom>
        </p:spPr>
      </p:pic>
      <p:pic>
        <p:nvPicPr>
          <p:cNvPr id="78" name="Picture 7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30905" y="2219739"/>
            <a:ext cx="1297328" cy="946574"/>
          </a:xfrm>
          <a:prstGeom prst="rect">
            <a:avLst/>
          </a:prstGeom>
        </p:spPr>
      </p:pic>
      <p:pic>
        <p:nvPicPr>
          <p:cNvPr id="79" name="Picture 7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88407" y="5146574"/>
            <a:ext cx="2462815" cy="1169839"/>
          </a:xfrm>
          <a:prstGeom prst="rect">
            <a:avLst/>
          </a:prstGeom>
        </p:spPr>
      </p:pic>
      <p:pic>
        <p:nvPicPr>
          <p:cNvPr id="80" name="Content Placeholder 5" descr="ER1brite-tube.png"/>
          <p:cNvPicPr>
            <a:picLocks noChangeAspect="1"/>
          </p:cNvPicPr>
          <p:nvPr/>
        </p:nvPicPr>
        <p:blipFill>
          <a:blip r:embed="rId7" cstate="screen">
            <a:extLst>
              <a:ext uri="{28A0092B-C50C-407E-A947-70E740481C1C}">
                <a14:useLocalDpi xmlns:a14="http://schemas.microsoft.com/office/drawing/2010/main"/>
              </a:ext>
            </a:extLst>
          </a:blip>
          <a:srcRect t="-9452" b="-9452"/>
          <a:stretch>
            <a:fillRect/>
          </a:stretch>
        </p:blipFill>
        <p:spPr>
          <a:xfrm>
            <a:off x="1177209" y="2142366"/>
            <a:ext cx="1013223" cy="1101241"/>
          </a:xfrm>
          <a:prstGeom prst="rect">
            <a:avLst/>
          </a:prstGeom>
        </p:spPr>
      </p:pic>
      <p:pic>
        <p:nvPicPr>
          <p:cNvPr id="81" name="Picture 80" descr="Slide3.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3497" y="2219739"/>
            <a:ext cx="1141526" cy="946574"/>
          </a:xfrm>
          <a:prstGeom prst="rect">
            <a:avLst/>
          </a:prstGeom>
        </p:spPr>
      </p:pic>
      <p:grpSp>
        <p:nvGrpSpPr>
          <p:cNvPr id="82" name="Group 81"/>
          <p:cNvGrpSpPr/>
          <p:nvPr/>
        </p:nvGrpSpPr>
        <p:grpSpPr>
          <a:xfrm>
            <a:off x="4696230" y="5146575"/>
            <a:ext cx="1608737" cy="1603374"/>
            <a:chOff x="9458730" y="3182874"/>
            <a:chExt cx="3810000" cy="3797300"/>
          </a:xfrm>
        </p:grpSpPr>
        <p:pic>
          <p:nvPicPr>
            <p:cNvPr id="83" name="Picture 8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71430" y="3182874"/>
              <a:ext cx="1905000" cy="1905000"/>
            </a:xfrm>
            <a:prstGeom prst="rect">
              <a:avLst/>
            </a:prstGeom>
          </p:spPr>
        </p:pic>
        <p:pic>
          <p:nvPicPr>
            <p:cNvPr id="84" name="Picture 8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363730" y="5075174"/>
              <a:ext cx="1905000" cy="1905000"/>
            </a:xfrm>
            <a:prstGeom prst="rect">
              <a:avLst/>
            </a:prstGeom>
          </p:spPr>
        </p:pic>
        <p:pic>
          <p:nvPicPr>
            <p:cNvPr id="85" name="Picture 8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376430" y="3182874"/>
              <a:ext cx="1892300" cy="1892300"/>
            </a:xfrm>
            <a:prstGeom prst="rect">
              <a:avLst/>
            </a:prstGeom>
          </p:spPr>
        </p:pic>
        <p:pic>
          <p:nvPicPr>
            <p:cNvPr id="86" name="Picture 8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458730" y="5075174"/>
              <a:ext cx="1905000" cy="1905000"/>
            </a:xfrm>
            <a:prstGeom prst="rect">
              <a:avLst/>
            </a:prstGeom>
          </p:spPr>
        </p:pic>
      </p:grpSp>
      <p:pic>
        <p:nvPicPr>
          <p:cNvPr id="87" name="Picture 86" descr="Percentage_software_analysis_back bg _clear.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846667" y="5140540"/>
            <a:ext cx="1738520" cy="1170962"/>
          </a:xfrm>
          <a:prstGeom prst="rect">
            <a:avLst/>
          </a:prstGeom>
        </p:spPr>
      </p:pic>
    </p:spTree>
    <p:extLst>
      <p:ext uri="{BB962C8B-B14F-4D97-AF65-F5344CB8AC3E}">
        <p14:creationId xmlns:p14="http://schemas.microsoft.com/office/powerpoint/2010/main" val="4382827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Case Study: </a:t>
            </a:r>
            <a:r>
              <a:rPr lang="en-US" dirty="0" err="1" smtClean="0"/>
              <a:t>Ligand</a:t>
            </a:r>
            <a:r>
              <a:rPr lang="en-US" dirty="0" smtClean="0"/>
              <a:t> Binding</a:t>
            </a:r>
            <a:endParaRPr lang="en-US" dirty="0"/>
          </a:p>
        </p:txBody>
      </p:sp>
      <p:sp>
        <p:nvSpPr>
          <p:cNvPr id="3" name="Content Placeholder 2"/>
          <p:cNvSpPr>
            <a:spLocks noGrp="1"/>
          </p:cNvSpPr>
          <p:nvPr>
            <p:ph idx="1"/>
          </p:nvPr>
        </p:nvSpPr>
        <p:spPr>
          <a:xfrm>
            <a:off x="333375" y="1600200"/>
            <a:ext cx="6448425" cy="5257800"/>
          </a:xfrm>
        </p:spPr>
        <p:txBody>
          <a:bodyPr>
            <a:normAutofit fontScale="77500" lnSpcReduction="20000"/>
          </a:bodyPr>
          <a:lstStyle/>
          <a:p>
            <a:r>
              <a:rPr lang="en-US" dirty="0" smtClean="0"/>
              <a:t>Centre for Computational Chemistry, Bristol</a:t>
            </a:r>
          </a:p>
          <a:p>
            <a:pPr lvl="1"/>
            <a:r>
              <a:rPr lang="en-US" dirty="0" smtClean="0"/>
              <a:t>New methods for rapid MC sampling of </a:t>
            </a:r>
            <a:r>
              <a:rPr lang="en-US" dirty="0" err="1" smtClean="0"/>
              <a:t>biomolecular</a:t>
            </a:r>
            <a:r>
              <a:rPr lang="en-US" dirty="0" smtClean="0"/>
              <a:t> systems </a:t>
            </a:r>
            <a:r>
              <a:rPr lang="en-US" dirty="0" err="1" smtClean="0"/>
              <a:t>modelled</a:t>
            </a:r>
            <a:r>
              <a:rPr lang="en-US" dirty="0" smtClean="0"/>
              <a:t> using QM/MM</a:t>
            </a:r>
          </a:p>
          <a:p>
            <a:pPr lvl="1"/>
            <a:r>
              <a:rPr lang="en-US" dirty="0" smtClean="0"/>
              <a:t>Developed two codes </a:t>
            </a:r>
            <a:r>
              <a:rPr lang="en-US" dirty="0" err="1" smtClean="0"/>
              <a:t>ProtoMS</a:t>
            </a:r>
            <a:r>
              <a:rPr lang="en-US" dirty="0" smtClean="0"/>
              <a:t> (F77) + Sire (C++)</a:t>
            </a:r>
          </a:p>
          <a:p>
            <a:pPr lvl="1"/>
            <a:r>
              <a:rPr lang="en-US" dirty="0" smtClean="0"/>
              <a:t>Water-Swap Reaction Coordinate method to calculate absolute protein-</a:t>
            </a:r>
            <a:r>
              <a:rPr lang="en-US" dirty="0" err="1" smtClean="0"/>
              <a:t>ligand</a:t>
            </a:r>
            <a:r>
              <a:rPr lang="en-US" dirty="0" smtClean="0"/>
              <a:t> binding free energies</a:t>
            </a:r>
          </a:p>
          <a:p>
            <a:r>
              <a:rPr lang="en-US" dirty="0" smtClean="0"/>
              <a:t>SSI’s work helped assess users + scale </a:t>
            </a:r>
            <a:r>
              <a:rPr lang="en-US" dirty="0" err="1" smtClean="0"/>
              <a:t>devs</a:t>
            </a:r>
            <a:endParaRPr lang="en-US" dirty="0" smtClean="0"/>
          </a:p>
          <a:p>
            <a:pPr lvl="1"/>
            <a:r>
              <a:rPr lang="en-GB" dirty="0" smtClean="0"/>
              <a:t>Ran user observations with 4 different users</a:t>
            </a:r>
          </a:p>
          <a:p>
            <a:pPr lvl="1"/>
            <a:r>
              <a:rPr lang="en-GB" dirty="0" smtClean="0"/>
              <a:t>ASPIRE/ACQUIRE framework has multiple </a:t>
            </a:r>
            <a:r>
              <a:rPr lang="en-GB" dirty="0" err="1" smtClean="0"/>
              <a:t>devs</a:t>
            </a:r>
            <a:endParaRPr lang="en-GB" dirty="0" smtClean="0"/>
          </a:p>
          <a:p>
            <a:pPr lvl="2"/>
            <a:r>
              <a:rPr lang="en-US" dirty="0" smtClean="0"/>
              <a:t>Split architecture between ASPIRE (adaptive </a:t>
            </a:r>
            <a:r>
              <a:rPr lang="en-US" dirty="0" err="1" smtClean="0"/>
              <a:t>multiresolution</a:t>
            </a:r>
            <a:r>
              <a:rPr lang="en-US" dirty="0" smtClean="0"/>
              <a:t> hybrid MD simulation) and ACQUIRE (</a:t>
            </a:r>
            <a:r>
              <a:rPr lang="en-US" dirty="0" err="1" smtClean="0"/>
              <a:t>WorkPacket</a:t>
            </a:r>
            <a:r>
              <a:rPr lang="en-US" dirty="0" smtClean="0"/>
              <a:t> scheduling system with </a:t>
            </a:r>
            <a:r>
              <a:rPr lang="en-US" dirty="0" err="1" smtClean="0"/>
              <a:t>optimisation</a:t>
            </a:r>
            <a:r>
              <a:rPr lang="en-US" dirty="0" smtClean="0"/>
              <a:t> for time to result </a:t>
            </a:r>
            <a:r>
              <a:rPr lang="en-US" dirty="0" err="1" smtClean="0"/>
              <a:t>vs</a:t>
            </a:r>
            <a:r>
              <a:rPr lang="en-US" dirty="0" smtClean="0"/>
              <a:t> “green-</a:t>
            </a:r>
            <a:r>
              <a:rPr lang="en-US" dirty="0" err="1" smtClean="0"/>
              <a:t>ness</a:t>
            </a:r>
            <a:r>
              <a:rPr lang="en-US" dirty="0" smtClean="0"/>
              <a:t>”</a:t>
            </a:r>
          </a:p>
          <a:p>
            <a:endParaRPr lang="en-US" sz="2000" dirty="0" smtClean="0"/>
          </a:p>
          <a:p>
            <a:r>
              <a:rPr lang="en-US" sz="2000" dirty="0" err="1" smtClean="0"/>
              <a:t>http://www.software.ac.uk/resources/case-studies/getting-grips-molecules</a:t>
            </a:r>
            <a:endParaRPr lang="en-US" sz="2000" dirty="0" smtClean="0"/>
          </a:p>
          <a:p>
            <a:r>
              <a:rPr lang="en-US" sz="2000" dirty="0" smtClean="0"/>
              <a:t>http://</a:t>
            </a:r>
            <a:r>
              <a:rPr lang="en-US" sz="2000" dirty="0" err="1" smtClean="0"/>
              <a:t>www.siremol.org/adaptive_dynamics</a:t>
            </a:r>
            <a:endParaRPr lang="en-US" sz="2000" dirty="0" smtClean="0"/>
          </a:p>
          <a:p>
            <a:pPr>
              <a:buNone/>
            </a:pPr>
            <a:endParaRPr lang="en-US" dirty="0"/>
          </a:p>
        </p:txBody>
      </p:sp>
      <p:pic>
        <p:nvPicPr>
          <p:cNvPr id="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05600" y="1600200"/>
            <a:ext cx="2438400" cy="4216400"/>
          </a:xfrm>
          <a:prstGeom prst="rect">
            <a:avLst/>
          </a:prstGeom>
          <a:noFill/>
        </p:spPr>
      </p:pic>
      <p:pic>
        <p:nvPicPr>
          <p:cNvPr id="5" name="Picture 4"/>
          <p:cNvPicPr>
            <a:picLocks noChangeAspect="1"/>
          </p:cNvPicPr>
          <p:nvPr/>
        </p:nvPicPr>
        <p:blipFill>
          <a:blip r:embed="rId4"/>
          <a:stretch>
            <a:fillRect/>
          </a:stretch>
        </p:blipFill>
        <p:spPr>
          <a:xfrm>
            <a:off x="6934200" y="5867400"/>
            <a:ext cx="1803400" cy="527265"/>
          </a:xfrm>
          <a:prstGeom prst="rect">
            <a:avLst/>
          </a:prstGeom>
        </p:spPr>
      </p:pic>
      <p:pic>
        <p:nvPicPr>
          <p:cNvPr id="6" name="Picture 5"/>
          <p:cNvPicPr>
            <a:picLocks noChangeAspect="1"/>
          </p:cNvPicPr>
          <p:nvPr/>
        </p:nvPicPr>
        <p:blipFill>
          <a:blip r:embed="rId5"/>
          <a:stretch>
            <a:fillRect/>
          </a:stretch>
        </p:blipFill>
        <p:spPr>
          <a:xfrm>
            <a:off x="8026400" y="6464300"/>
            <a:ext cx="1117600" cy="393700"/>
          </a:xfrm>
          <a:prstGeom prst="rect">
            <a:avLst/>
          </a:prstGeom>
        </p:spPr>
      </p:pic>
    </p:spTree>
    <p:extLst>
      <p:ext uri="{BB962C8B-B14F-4D97-AF65-F5344CB8AC3E}">
        <p14:creationId xmlns:p14="http://schemas.microsoft.com/office/powerpoint/2010/main" val="71732020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Case Study: Fusion Plasma</a:t>
            </a:r>
            <a:endParaRPr lang="en-US" dirty="0"/>
          </a:p>
        </p:txBody>
      </p:sp>
      <p:sp>
        <p:nvSpPr>
          <p:cNvPr id="3" name="Content Placeholder 2"/>
          <p:cNvSpPr>
            <a:spLocks noGrp="1"/>
          </p:cNvSpPr>
          <p:nvPr>
            <p:ph idx="1"/>
          </p:nvPr>
        </p:nvSpPr>
        <p:spPr>
          <a:xfrm>
            <a:off x="333375" y="1600200"/>
            <a:ext cx="7210425" cy="5257800"/>
          </a:xfrm>
        </p:spPr>
        <p:txBody>
          <a:bodyPr>
            <a:normAutofit fontScale="70000" lnSpcReduction="20000"/>
          </a:bodyPr>
          <a:lstStyle/>
          <a:p>
            <a:r>
              <a:rPr lang="en-US" dirty="0" err="1" smtClean="0"/>
              <a:t>Culham</a:t>
            </a:r>
            <a:r>
              <a:rPr lang="en-US" dirty="0" smtClean="0"/>
              <a:t> Centre for Fusion Energy</a:t>
            </a:r>
          </a:p>
          <a:p>
            <a:pPr lvl="1"/>
            <a:r>
              <a:rPr lang="en-US" dirty="0" smtClean="0"/>
              <a:t>GS-2 used to study low-frequency turbulence in </a:t>
            </a:r>
            <a:br>
              <a:rPr lang="en-US" dirty="0" smtClean="0"/>
            </a:br>
            <a:r>
              <a:rPr lang="en-US" dirty="0" smtClean="0"/>
              <a:t>magnetized plasma</a:t>
            </a:r>
          </a:p>
          <a:p>
            <a:pPr lvl="1"/>
            <a:r>
              <a:rPr lang="en-US" dirty="0" smtClean="0"/>
              <a:t>No common </a:t>
            </a:r>
            <a:r>
              <a:rPr lang="en-US" dirty="0" err="1" smtClean="0"/>
              <a:t>visualisation</a:t>
            </a:r>
            <a:r>
              <a:rPr lang="en-US" dirty="0" smtClean="0"/>
              <a:t> across different groups</a:t>
            </a:r>
          </a:p>
          <a:p>
            <a:pPr lvl="1"/>
            <a:r>
              <a:rPr lang="en-US" dirty="0" smtClean="0"/>
              <a:t>Deliver mutually agreeable framework that can </a:t>
            </a:r>
            <a:br>
              <a:rPr lang="en-US" dirty="0" smtClean="0"/>
            </a:br>
            <a:r>
              <a:rPr lang="en-US" dirty="0" smtClean="0"/>
              <a:t>be extended easily and can be maintained by</a:t>
            </a:r>
            <a:br>
              <a:rPr lang="en-US" dirty="0" smtClean="0"/>
            </a:br>
            <a:r>
              <a:rPr lang="en-US" dirty="0" smtClean="0"/>
              <a:t>the small fusion community</a:t>
            </a:r>
          </a:p>
          <a:p>
            <a:r>
              <a:rPr lang="en-US" dirty="0" smtClean="0"/>
              <a:t>SSI’s work means the software can be used </a:t>
            </a:r>
            <a:br>
              <a:rPr lang="en-US" dirty="0" smtClean="0"/>
            </a:br>
            <a:r>
              <a:rPr lang="en-US" dirty="0" smtClean="0"/>
              <a:t>between groups</a:t>
            </a:r>
          </a:p>
          <a:p>
            <a:pPr lvl="1"/>
            <a:r>
              <a:rPr lang="en-GB" dirty="0" smtClean="0"/>
              <a:t>Simplified &amp; enhanced plasma visualisation tool</a:t>
            </a:r>
          </a:p>
          <a:p>
            <a:pPr lvl="2"/>
            <a:r>
              <a:rPr lang="en-GB" dirty="0" smtClean="0"/>
              <a:t>Based on </a:t>
            </a:r>
            <a:r>
              <a:rPr lang="en-GB" dirty="0" err="1" smtClean="0"/>
              <a:t>ParaView</a:t>
            </a:r>
            <a:r>
              <a:rPr lang="en-GB" dirty="0" smtClean="0"/>
              <a:t> </a:t>
            </a:r>
            <a:r>
              <a:rPr lang="en-GB" dirty="0" err="1" smtClean="0"/>
              <a:t>o/s</a:t>
            </a:r>
            <a:r>
              <a:rPr lang="en-GB" dirty="0" smtClean="0"/>
              <a:t> tool</a:t>
            </a:r>
          </a:p>
          <a:p>
            <a:pPr lvl="2"/>
            <a:r>
              <a:rPr lang="en-GB" dirty="0" smtClean="0"/>
              <a:t>For simulations using GS-2 </a:t>
            </a:r>
            <a:r>
              <a:rPr lang="en-GB" dirty="0" err="1" smtClean="0"/>
              <a:t>o/s</a:t>
            </a:r>
            <a:r>
              <a:rPr lang="en-GB" dirty="0" smtClean="0"/>
              <a:t> package</a:t>
            </a:r>
          </a:p>
          <a:p>
            <a:pPr lvl="1"/>
            <a:r>
              <a:rPr lang="en-GB" dirty="0" smtClean="0"/>
              <a:t>Aim to allow CCFE to contribute back to GS-2 community</a:t>
            </a:r>
          </a:p>
          <a:p>
            <a:pPr lvl="1"/>
            <a:r>
              <a:rPr lang="en-GB" dirty="0" smtClean="0"/>
              <a:t>“I am very confident the tool will be invaluable”</a:t>
            </a:r>
          </a:p>
          <a:p>
            <a:pPr lvl="2"/>
            <a:r>
              <a:rPr lang="en-GB" dirty="0" smtClean="0"/>
              <a:t>Colin Roach, CCFE</a:t>
            </a:r>
          </a:p>
          <a:p>
            <a:pPr lvl="2"/>
            <a:endParaRPr lang="en-US" dirty="0" smtClean="0"/>
          </a:p>
          <a:p>
            <a:r>
              <a:rPr lang="en-US" sz="2000" dirty="0" smtClean="0">
                <a:hlinkClick r:id="rId3"/>
              </a:rPr>
              <a:t>http://www.software.ac.uk/who-do-we-work/culham-centre-fusion-energy</a:t>
            </a:r>
            <a:endParaRPr lang="en-US" sz="2000" dirty="0" smtClean="0"/>
          </a:p>
          <a:p>
            <a:r>
              <a:rPr lang="en-US" sz="2000" dirty="0" smtClean="0">
                <a:hlinkClick r:id="rId4"/>
              </a:rPr>
              <a:t>http://www.ccfe.ac.uk/</a:t>
            </a:r>
            <a:endParaRPr lang="en-US" sz="2000" dirty="0" smtClean="0"/>
          </a:p>
          <a:p>
            <a:pPr>
              <a:buNone/>
            </a:pPr>
            <a:endParaRPr lang="en-US" dirty="0"/>
          </a:p>
        </p:txBody>
      </p:sp>
      <p:pic>
        <p:nvPicPr>
          <p:cNvPr id="6" name="Content Placeholder 5" descr="ER1brite-tube.png"/>
          <p:cNvPicPr>
            <a:picLocks noChangeAspect="1"/>
          </p:cNvPicPr>
          <p:nvPr/>
        </p:nvPicPr>
        <p:blipFill>
          <a:blip r:embed="rId5" cstate="screen">
            <a:extLst>
              <a:ext uri="{28A0092B-C50C-407E-A947-70E740481C1C}">
                <a14:useLocalDpi xmlns:a14="http://schemas.microsoft.com/office/drawing/2010/main"/>
              </a:ext>
            </a:extLst>
          </a:blip>
          <a:srcRect t="-9452" b="-9452"/>
          <a:stretch>
            <a:fillRect/>
          </a:stretch>
        </p:blipFill>
        <p:spPr>
          <a:xfrm>
            <a:off x="6409724" y="1143001"/>
            <a:ext cx="2734275" cy="2971800"/>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67600" y="4038600"/>
            <a:ext cx="1504905" cy="505648"/>
          </a:xfrm>
          <a:prstGeom prst="rect">
            <a:avLst/>
          </a:prstGeom>
        </p:spPr>
      </p:pic>
      <p:pic>
        <p:nvPicPr>
          <p:cNvPr id="8" name="Picture 7"/>
          <p:cNvPicPr>
            <a:picLocks noChangeAspect="1"/>
          </p:cNvPicPr>
          <p:nvPr/>
        </p:nvPicPr>
        <p:blipFill>
          <a:blip r:embed="rId7"/>
          <a:stretch>
            <a:fillRect/>
          </a:stretch>
        </p:blipFill>
        <p:spPr>
          <a:xfrm>
            <a:off x="8026400" y="6464300"/>
            <a:ext cx="1117600" cy="393700"/>
          </a:xfrm>
          <a:prstGeom prst="rect">
            <a:avLst/>
          </a:prstGeom>
        </p:spPr>
      </p:pic>
    </p:spTree>
    <p:extLst>
      <p:ext uri="{BB962C8B-B14F-4D97-AF65-F5344CB8AC3E}">
        <p14:creationId xmlns:p14="http://schemas.microsoft.com/office/powerpoint/2010/main" val="118265348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Case Study: ICAT</a:t>
            </a:r>
            <a:endParaRPr lang="en-US" dirty="0"/>
          </a:p>
        </p:txBody>
      </p:sp>
      <p:sp>
        <p:nvSpPr>
          <p:cNvPr id="3" name="Content Placeholder 2"/>
          <p:cNvSpPr>
            <a:spLocks noGrp="1"/>
          </p:cNvSpPr>
          <p:nvPr>
            <p:ph idx="1"/>
          </p:nvPr>
        </p:nvSpPr>
        <p:spPr>
          <a:xfrm>
            <a:off x="333375" y="1600200"/>
            <a:ext cx="7210425" cy="5029200"/>
          </a:xfrm>
        </p:spPr>
        <p:txBody>
          <a:bodyPr>
            <a:normAutofit lnSpcReduction="10000"/>
          </a:bodyPr>
          <a:lstStyle/>
          <a:p>
            <a:r>
              <a:rPr lang="en-US" sz="2200" dirty="0" smtClean="0"/>
              <a:t>Science and Technology Facilities Council</a:t>
            </a:r>
          </a:p>
          <a:p>
            <a:pPr lvl="1"/>
            <a:r>
              <a:rPr lang="en-US" sz="1800" dirty="0" smtClean="0"/>
              <a:t>Metadata catalogue, used by RAL UK (ISIS, </a:t>
            </a:r>
            <a:br>
              <a:rPr lang="en-US" sz="1800" dirty="0" smtClean="0"/>
            </a:br>
            <a:r>
              <a:rPr lang="en-US" sz="1800" dirty="0" smtClean="0"/>
              <a:t>DIAMOND, CLF), SNS US, ELLETRA Italy</a:t>
            </a:r>
          </a:p>
          <a:p>
            <a:pPr lvl="1"/>
            <a:r>
              <a:rPr lang="en-US" sz="1800" dirty="0" smtClean="0"/>
              <a:t>ICAT operationally critical at sites</a:t>
            </a:r>
          </a:p>
          <a:p>
            <a:pPr lvl="1"/>
            <a:r>
              <a:rPr lang="en-US" sz="1800" dirty="0" smtClean="0"/>
              <a:t>Huge projects looking to use ICAT </a:t>
            </a:r>
            <a:br>
              <a:rPr lang="en-US" sz="1800" dirty="0" smtClean="0"/>
            </a:br>
            <a:r>
              <a:rPr lang="en-US" sz="1800" dirty="0" smtClean="0"/>
              <a:t>(</a:t>
            </a:r>
            <a:r>
              <a:rPr lang="en-US" sz="1800" dirty="0" err="1" smtClean="0"/>
              <a:t>PaNdataODI</a:t>
            </a:r>
            <a:r>
              <a:rPr lang="en-US" sz="1800" dirty="0" smtClean="0"/>
              <a:t>, </a:t>
            </a:r>
            <a:r>
              <a:rPr lang="en-US" sz="1800" dirty="0" err="1" smtClean="0"/>
              <a:t>EuDAT</a:t>
            </a:r>
            <a:r>
              <a:rPr lang="en-US" sz="1800" dirty="0" smtClean="0"/>
              <a:t>)</a:t>
            </a:r>
          </a:p>
          <a:p>
            <a:pPr lvl="1"/>
            <a:r>
              <a:rPr lang="en-US" sz="1800" dirty="0" smtClean="0"/>
              <a:t>Scalability issues and lack of proper processes</a:t>
            </a:r>
          </a:p>
          <a:p>
            <a:r>
              <a:rPr lang="en-US" sz="2200" dirty="0" smtClean="0"/>
              <a:t>SSI’s work provided 33 recommendations</a:t>
            </a:r>
          </a:p>
          <a:p>
            <a:pPr lvl="1"/>
            <a:r>
              <a:rPr lang="en-US" sz="1800" dirty="0" smtClean="0"/>
              <a:t>15 interviews with different stakeholders</a:t>
            </a:r>
          </a:p>
          <a:p>
            <a:pPr lvl="1"/>
            <a:r>
              <a:rPr lang="en-US" sz="1800" dirty="0" smtClean="0"/>
              <a:t>92 observations set out in report</a:t>
            </a:r>
          </a:p>
          <a:p>
            <a:pPr lvl="1"/>
            <a:r>
              <a:rPr lang="en-US" sz="1800" dirty="0" smtClean="0"/>
              <a:t>“…we must focus on doing the right things, and  </a:t>
            </a:r>
            <a:br>
              <a:rPr lang="en-US" sz="1800" dirty="0" smtClean="0"/>
            </a:br>
            <a:r>
              <a:rPr lang="en-US" sz="1800" dirty="0" smtClean="0"/>
              <a:t>this report will help us”</a:t>
            </a:r>
          </a:p>
          <a:p>
            <a:pPr lvl="2"/>
            <a:r>
              <a:rPr lang="en-US" sz="1800" dirty="0" smtClean="0"/>
              <a:t>Alistair Mills, STFC</a:t>
            </a:r>
          </a:p>
          <a:p>
            <a:pPr lvl="1"/>
            <a:r>
              <a:rPr lang="en-US" sz="1800" dirty="0" smtClean="0"/>
              <a:t>Governance and outreach changes to support additional users</a:t>
            </a:r>
          </a:p>
          <a:p>
            <a:pPr lvl="1"/>
            <a:endParaRPr lang="en-US" sz="1600" dirty="0" smtClean="0"/>
          </a:p>
          <a:p>
            <a:r>
              <a:rPr lang="en-US" sz="1400" dirty="0" smtClean="0">
                <a:hlinkClick r:id="rId3"/>
              </a:rPr>
              <a:t>http://www.software.ac.uk/preparing-icat-thousands-new-users</a:t>
            </a:r>
            <a:endParaRPr lang="en-US" sz="1400" dirty="0" smtClean="0"/>
          </a:p>
          <a:p>
            <a:r>
              <a:rPr lang="en-US" sz="1400" dirty="0" smtClean="0">
                <a:hlinkClick r:id="rId4"/>
              </a:rPr>
              <a:t>http://www.icatproject.org/</a:t>
            </a:r>
            <a:endParaRPr lang="en-US" sz="1400" dirty="0" smtClean="0"/>
          </a:p>
          <a:p>
            <a:pPr>
              <a:buNone/>
            </a:pPr>
            <a:endParaRPr lang="en-US" sz="2000" dirty="0" smtClean="0"/>
          </a:p>
          <a:p>
            <a:endParaRPr lang="en-US" sz="2000" dirty="0" smtClean="0"/>
          </a:p>
          <a:p>
            <a:pPr>
              <a:buNone/>
            </a:pPr>
            <a:endParaRPr lang="en-US" dirty="0"/>
          </a:p>
        </p:txBody>
      </p:sp>
      <p:pic>
        <p:nvPicPr>
          <p:cNvPr id="11" name="Picture 10"/>
          <p:cNvPicPr>
            <a:picLocks noChangeAspect="1"/>
          </p:cNvPicPr>
          <p:nvPr/>
        </p:nvPicPr>
        <p:blipFill>
          <a:blip r:embed="rId5"/>
          <a:stretch>
            <a:fillRect/>
          </a:stretch>
        </p:blipFill>
        <p:spPr>
          <a:xfrm>
            <a:off x="5715000" y="1600200"/>
            <a:ext cx="3175000" cy="2381250"/>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91200" y="4172790"/>
            <a:ext cx="3124200" cy="677676"/>
          </a:xfrm>
          <a:prstGeom prst="rect">
            <a:avLst/>
          </a:prstGeom>
        </p:spPr>
      </p:pic>
      <p:pic>
        <p:nvPicPr>
          <p:cNvPr id="13" name="Picture 12"/>
          <p:cNvPicPr>
            <a:picLocks noChangeAspect="1"/>
          </p:cNvPicPr>
          <p:nvPr/>
        </p:nvPicPr>
        <p:blipFill>
          <a:blip r:embed="rId7"/>
          <a:stretch>
            <a:fillRect/>
          </a:stretch>
        </p:blipFill>
        <p:spPr>
          <a:xfrm>
            <a:off x="8026400" y="6464300"/>
            <a:ext cx="1117600" cy="393700"/>
          </a:xfrm>
          <a:prstGeom prst="rect">
            <a:avLst/>
          </a:prstGeom>
        </p:spPr>
      </p:pic>
    </p:spTree>
    <p:extLst>
      <p:ext uri="{BB962C8B-B14F-4D97-AF65-F5344CB8AC3E}">
        <p14:creationId xmlns:p14="http://schemas.microsoft.com/office/powerpoint/2010/main" val="6561868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Case Study: Tinkering with APES</a:t>
            </a:r>
            <a:endParaRPr lang="en-US" dirty="0"/>
          </a:p>
        </p:txBody>
      </p:sp>
      <p:sp>
        <p:nvSpPr>
          <p:cNvPr id="3" name="Content Placeholder 2"/>
          <p:cNvSpPr>
            <a:spLocks noGrp="1"/>
          </p:cNvSpPr>
          <p:nvPr>
            <p:ph idx="1"/>
          </p:nvPr>
        </p:nvSpPr>
        <p:spPr>
          <a:xfrm>
            <a:off x="333375" y="1600200"/>
            <a:ext cx="6448425" cy="5257800"/>
          </a:xfrm>
        </p:spPr>
        <p:txBody>
          <a:bodyPr>
            <a:normAutofit fontScale="92500" lnSpcReduction="20000"/>
          </a:bodyPr>
          <a:lstStyle/>
          <a:p>
            <a:r>
              <a:rPr lang="en-US" dirty="0" smtClean="0"/>
              <a:t>NSF/EPSRC Funded</a:t>
            </a:r>
          </a:p>
          <a:p>
            <a:pPr lvl="1"/>
            <a:r>
              <a:rPr lang="en-US" dirty="0" err="1" smtClean="0"/>
              <a:t>Polarisable</a:t>
            </a:r>
            <a:r>
              <a:rPr lang="en-US" dirty="0" smtClean="0"/>
              <a:t> empirical force fields (AMOEBA)</a:t>
            </a:r>
          </a:p>
          <a:p>
            <a:pPr lvl="1"/>
            <a:r>
              <a:rPr lang="en-US" dirty="0" smtClean="0"/>
              <a:t>AMBER, Tinker, DL_POLY, ONETEP, </a:t>
            </a:r>
            <a:br>
              <a:rPr lang="en-US" dirty="0" smtClean="0"/>
            </a:br>
            <a:r>
              <a:rPr lang="en-US" dirty="0" smtClean="0"/>
              <a:t>Q-</a:t>
            </a:r>
            <a:r>
              <a:rPr lang="en-US" dirty="0" err="1" smtClean="0"/>
              <a:t>Chem</a:t>
            </a:r>
            <a:endParaRPr lang="en-US" dirty="0" smtClean="0"/>
          </a:p>
          <a:p>
            <a:r>
              <a:rPr lang="en-US" dirty="0" smtClean="0"/>
              <a:t>SSI’s work is helping to coordinate development across many packages and many people</a:t>
            </a:r>
          </a:p>
          <a:p>
            <a:pPr lvl="1"/>
            <a:r>
              <a:rPr lang="en-US" dirty="0" smtClean="0"/>
              <a:t>Different languages, licenses, </a:t>
            </a:r>
            <a:br>
              <a:rPr lang="en-US" dirty="0" smtClean="0"/>
            </a:br>
            <a:r>
              <a:rPr lang="en-US" dirty="0" smtClean="0"/>
              <a:t>styles, teams</a:t>
            </a:r>
          </a:p>
          <a:p>
            <a:endParaRPr lang="en-US" dirty="0" smtClean="0"/>
          </a:p>
          <a:p>
            <a:endParaRPr lang="en-US" sz="1600" dirty="0" smtClean="0"/>
          </a:p>
          <a:p>
            <a:r>
              <a:rPr lang="en-US" sz="2000" dirty="0" smtClean="0"/>
              <a:t>http://apes-</a:t>
            </a:r>
            <a:r>
              <a:rPr lang="en-US" sz="2000" dirty="0" err="1" smtClean="0"/>
              <a:t>soft.github.io</a:t>
            </a:r>
            <a:r>
              <a:rPr lang="en-US" sz="2000" dirty="0" smtClean="0"/>
              <a:t>/</a:t>
            </a:r>
          </a:p>
          <a:p>
            <a:pPr>
              <a:buNone/>
            </a:pP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72200" y="1524000"/>
            <a:ext cx="2841812" cy="2012950"/>
          </a:xfrm>
          <a:prstGeom prst="rect">
            <a:avLst/>
          </a:prstGeom>
        </p:spPr>
      </p:pic>
      <p:pic>
        <p:nvPicPr>
          <p:cNvPr id="5" name="Picture 4"/>
          <p:cNvPicPr>
            <a:picLocks noChangeAspect="1"/>
          </p:cNvPicPr>
          <p:nvPr/>
        </p:nvPicPr>
        <p:blipFill>
          <a:blip r:embed="rId4"/>
          <a:stretch>
            <a:fillRect/>
          </a:stretch>
        </p:blipFill>
        <p:spPr>
          <a:xfrm>
            <a:off x="5914604" y="4336752"/>
            <a:ext cx="3000796" cy="2260600"/>
          </a:xfrm>
          <a:prstGeom prst="rect">
            <a:avLst/>
          </a:prstGeom>
        </p:spPr>
      </p:pic>
    </p:spTree>
    <p:extLst>
      <p:ext uri="{BB962C8B-B14F-4D97-AF65-F5344CB8AC3E}">
        <p14:creationId xmlns:p14="http://schemas.microsoft.com/office/powerpoint/2010/main" val="17260727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8542"/>
            <a:ext cx="8229600" cy="1143000"/>
          </a:xfrm>
        </p:spPr>
        <p:txBody>
          <a:bodyPr>
            <a:noAutofit/>
          </a:bodyPr>
          <a:lstStyle/>
          <a:p>
            <a:pPr algn="l"/>
            <a:r>
              <a:rPr lang="en-US" dirty="0" smtClean="0">
                <a:solidFill>
                  <a:schemeClr val="bg1"/>
                </a:solidFill>
                <a:latin typeface="Helvetica"/>
                <a:cs typeface="Helvetica"/>
              </a:rPr>
              <a:t>The UK research</a:t>
            </a:r>
            <a:r>
              <a:rPr lang="en-US" dirty="0">
                <a:solidFill>
                  <a:schemeClr val="bg1"/>
                </a:solidFill>
                <a:latin typeface="Helvetica"/>
                <a:cs typeface="Helvetica"/>
              </a:rPr>
              <a:t> </a:t>
            </a:r>
            <a:r>
              <a:rPr lang="en-US" dirty="0" smtClean="0">
                <a:solidFill>
                  <a:schemeClr val="bg1"/>
                </a:solidFill>
                <a:latin typeface="Helvetica"/>
                <a:cs typeface="Helvetica"/>
              </a:rPr>
              <a:t>community</a:t>
            </a:r>
            <a:br>
              <a:rPr lang="en-US" dirty="0" smtClean="0">
                <a:solidFill>
                  <a:schemeClr val="bg1"/>
                </a:solidFill>
                <a:latin typeface="Helvetica"/>
                <a:cs typeface="Helvetica"/>
              </a:rPr>
            </a:br>
            <a:r>
              <a:rPr lang="en-US" dirty="0" smtClean="0">
                <a:solidFill>
                  <a:schemeClr val="bg1"/>
                </a:solidFill>
                <a:latin typeface="Helvetica"/>
                <a:cs typeface="Helvetica"/>
              </a:rPr>
              <a:t>relies on software</a:t>
            </a:r>
            <a:endParaRPr lang="en-US" dirty="0">
              <a:solidFill>
                <a:schemeClr val="bg1"/>
              </a:solidFill>
              <a:latin typeface="Helvetica"/>
              <a:cs typeface="Helvetica"/>
            </a:endParaRPr>
          </a:p>
        </p:txBody>
      </p:sp>
      <p:sp>
        <p:nvSpPr>
          <p:cNvPr id="9" name="TextBox 8"/>
          <p:cNvSpPr txBox="1"/>
          <p:nvPr/>
        </p:nvSpPr>
        <p:spPr>
          <a:xfrm>
            <a:off x="647161" y="1913781"/>
            <a:ext cx="3410237" cy="707886"/>
          </a:xfrm>
          <a:prstGeom prst="rect">
            <a:avLst/>
          </a:prstGeom>
          <a:noFill/>
        </p:spPr>
        <p:txBody>
          <a:bodyPr wrap="square" rtlCol="0">
            <a:spAutoFit/>
          </a:bodyPr>
          <a:lstStyle/>
          <a:p>
            <a:pPr algn="ctr" defTabSz="457200"/>
            <a:r>
              <a:rPr lang="en-US" sz="2000" dirty="0" smtClean="0">
                <a:solidFill>
                  <a:prstClr val="white"/>
                </a:solidFill>
                <a:latin typeface="Helvetica Light"/>
                <a:cs typeface="Helvetica Light"/>
              </a:rPr>
              <a:t>Do you use research software?</a:t>
            </a:r>
            <a:endParaRPr lang="en-US" sz="2000" dirty="0">
              <a:solidFill>
                <a:prstClr val="white"/>
              </a:solidFill>
              <a:latin typeface="Helvetica Light"/>
              <a:cs typeface="Helvetica Light"/>
            </a:endParaRPr>
          </a:p>
        </p:txBody>
      </p:sp>
      <p:pic>
        <p:nvPicPr>
          <p:cNvPr id="3" name="Picture 2" descr="Use_Of_research_Softwar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3002649"/>
            <a:ext cx="3627411" cy="2725486"/>
          </a:xfrm>
          <a:prstGeom prst="rect">
            <a:avLst/>
          </a:prstGeom>
        </p:spPr>
      </p:pic>
      <p:pic>
        <p:nvPicPr>
          <p:cNvPr id="4" name="Picture 3" descr="Without_research_Softwar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61098" y="2731701"/>
            <a:ext cx="4334335" cy="3716556"/>
          </a:xfrm>
          <a:prstGeom prst="rect">
            <a:avLst/>
          </a:prstGeom>
        </p:spPr>
      </p:pic>
      <p:sp>
        <p:nvSpPr>
          <p:cNvPr id="15" name="TextBox 14"/>
          <p:cNvSpPr txBox="1"/>
          <p:nvPr/>
        </p:nvSpPr>
        <p:spPr>
          <a:xfrm>
            <a:off x="4792480" y="1915490"/>
            <a:ext cx="3410237" cy="707886"/>
          </a:xfrm>
          <a:prstGeom prst="rect">
            <a:avLst/>
          </a:prstGeom>
          <a:noFill/>
        </p:spPr>
        <p:txBody>
          <a:bodyPr wrap="square" rtlCol="0">
            <a:spAutoFit/>
          </a:bodyPr>
          <a:lstStyle/>
          <a:p>
            <a:pPr algn="ctr" defTabSz="457200"/>
            <a:r>
              <a:rPr lang="en-US" sz="2000" dirty="0" smtClean="0">
                <a:solidFill>
                  <a:prstClr val="white"/>
                </a:solidFill>
                <a:latin typeface="Helvetica Light"/>
                <a:cs typeface="Helvetica Light"/>
              </a:rPr>
              <a:t>What would happen to your research without software</a:t>
            </a:r>
            <a:endParaRPr lang="en-US" sz="2000" dirty="0">
              <a:solidFill>
                <a:prstClr val="white"/>
              </a:solidFill>
              <a:latin typeface="Helvetica Light"/>
              <a:cs typeface="Helvetica Light"/>
            </a:endParaRPr>
          </a:p>
        </p:txBody>
      </p:sp>
      <p:sp>
        <p:nvSpPr>
          <p:cNvPr id="21" name="TextBox 20"/>
          <p:cNvSpPr txBox="1"/>
          <p:nvPr/>
        </p:nvSpPr>
        <p:spPr>
          <a:xfrm>
            <a:off x="99781" y="6331409"/>
            <a:ext cx="8941143" cy="523220"/>
          </a:xfrm>
          <a:prstGeom prst="rect">
            <a:avLst/>
          </a:prstGeom>
          <a:noFill/>
        </p:spPr>
        <p:txBody>
          <a:bodyPr wrap="square" rtlCol="0">
            <a:spAutoFit/>
          </a:bodyPr>
          <a:lstStyle/>
          <a:p>
            <a:pPr defTabSz="457200"/>
            <a:r>
              <a:rPr lang="en-US" sz="1400" i="1" dirty="0" smtClean="0">
                <a:solidFill>
                  <a:srgbClr val="FFFFFF"/>
                </a:solidFill>
                <a:latin typeface="Helvetica Light"/>
                <a:cs typeface="Helvetica Light"/>
              </a:rPr>
              <a:t>Survey of researchers from 15 Russell Group universities conducted by SSI between August - October 2014. </a:t>
            </a:r>
            <a:br>
              <a:rPr lang="en-US" sz="1400" i="1" dirty="0" smtClean="0">
                <a:solidFill>
                  <a:srgbClr val="FFFFFF"/>
                </a:solidFill>
                <a:latin typeface="Helvetica Light"/>
                <a:cs typeface="Helvetica Light"/>
              </a:rPr>
            </a:br>
            <a:r>
              <a:rPr lang="en-US" sz="1400" i="1" dirty="0" smtClean="0">
                <a:solidFill>
                  <a:srgbClr val="FFFFFF"/>
                </a:solidFill>
                <a:latin typeface="Helvetica Light"/>
                <a:cs typeface="Helvetica Light"/>
              </a:rPr>
              <a:t>406 respondents covering representative range of funders, discipline and seniority.  </a:t>
            </a:r>
            <a:endParaRPr lang="en-US" sz="1400" i="1" dirty="0">
              <a:solidFill>
                <a:srgbClr val="FFFFFF"/>
              </a:solidFill>
              <a:latin typeface="Helvetica Light"/>
              <a:cs typeface="Helvetica Light"/>
            </a:endParaRPr>
          </a:p>
        </p:txBody>
      </p:sp>
    </p:spTree>
    <p:extLst>
      <p:ext uri="{BB962C8B-B14F-4D97-AF65-F5344CB8AC3E}">
        <p14:creationId xmlns:p14="http://schemas.microsoft.com/office/powerpoint/2010/main" val="19009289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567596" y="0"/>
            <a:ext cx="4572000" cy="3429000"/>
          </a:xfrm>
          <a:prstGeom prst="rect">
            <a:avLst/>
          </a:prstGeom>
          <a:solidFill>
            <a:schemeClr val="accent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11" name="Straight Connector 10"/>
          <p:cNvCxnSpPr/>
          <p:nvPr/>
        </p:nvCxnSpPr>
        <p:spPr>
          <a:xfrm>
            <a:off x="4572000" y="0"/>
            <a:ext cx="0" cy="6858000"/>
          </a:xfrm>
          <a:prstGeom prst="line">
            <a:avLst/>
          </a:prstGeom>
          <a:ln>
            <a:solidFill>
              <a:schemeClr val="bg1">
                <a:lumMod val="50000"/>
              </a:schemeClr>
            </a:solidFill>
            <a:prstDash val="sysDash"/>
          </a:ln>
          <a:effectLst/>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a:off x="0" y="3429000"/>
            <a:ext cx="9144000" cy="0"/>
          </a:xfrm>
          <a:prstGeom prst="line">
            <a:avLst/>
          </a:prstGeom>
          <a:ln>
            <a:solidFill>
              <a:schemeClr val="bg1">
                <a:lumMod val="50000"/>
              </a:schemeClr>
            </a:solidFill>
            <a:prstDash val="sysDash"/>
          </a:ln>
        </p:spPr>
        <p:style>
          <a:lnRef idx="2">
            <a:schemeClr val="accent2"/>
          </a:lnRef>
          <a:fillRef idx="0">
            <a:schemeClr val="accent2"/>
          </a:fillRef>
          <a:effectRef idx="1">
            <a:schemeClr val="accent2"/>
          </a:effectRef>
          <a:fontRef idx="minor">
            <a:schemeClr val="tx1"/>
          </a:fontRef>
        </p:style>
      </p:cxnSp>
      <p:sp>
        <p:nvSpPr>
          <p:cNvPr id="21" name="Rectangle 20"/>
          <p:cNvSpPr/>
          <p:nvPr/>
        </p:nvSpPr>
        <p:spPr>
          <a:xfrm>
            <a:off x="3064895" y="2512786"/>
            <a:ext cx="3014211" cy="1750786"/>
          </a:xfrm>
          <a:prstGeom prst="rect">
            <a:avLst/>
          </a:prstGeom>
          <a:solidFill>
            <a:schemeClr val="tx1"/>
          </a:solidFill>
          <a:ln w="19050" cmpd="sng">
            <a:solidFill>
              <a:schemeClr val="bg1">
                <a:lumMod val="5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66" name="TextBox 65"/>
          <p:cNvSpPr txBox="1"/>
          <p:nvPr/>
        </p:nvSpPr>
        <p:spPr>
          <a:xfrm>
            <a:off x="63497" y="18060"/>
            <a:ext cx="1804100" cy="584776"/>
          </a:xfrm>
          <a:prstGeom prst="rect">
            <a:avLst/>
          </a:prstGeom>
          <a:noFill/>
        </p:spPr>
        <p:txBody>
          <a:bodyPr wrap="none" rtlCol="0">
            <a:spAutoFit/>
          </a:bodyPr>
          <a:lstStyle/>
          <a:p>
            <a:pPr defTabSz="457200"/>
            <a:r>
              <a:rPr lang="en-US" sz="3200" dirty="0" smtClean="0">
                <a:solidFill>
                  <a:srgbClr val="FF0000"/>
                </a:solidFill>
                <a:latin typeface="Helvetica"/>
                <a:cs typeface="Helvetica"/>
              </a:rPr>
              <a:t>Software</a:t>
            </a:r>
            <a:endParaRPr lang="en-US" sz="2400" dirty="0">
              <a:solidFill>
                <a:srgbClr val="FFFFFF"/>
              </a:solidFill>
              <a:latin typeface="Helvetica"/>
              <a:cs typeface="Helvetica"/>
            </a:endParaRPr>
          </a:p>
        </p:txBody>
      </p:sp>
      <p:sp>
        <p:nvSpPr>
          <p:cNvPr id="67" name="TextBox 66"/>
          <p:cNvSpPr txBox="1"/>
          <p:nvPr/>
        </p:nvSpPr>
        <p:spPr>
          <a:xfrm>
            <a:off x="103170" y="6207984"/>
            <a:ext cx="1287532" cy="584776"/>
          </a:xfrm>
          <a:prstGeom prst="rect">
            <a:avLst/>
          </a:prstGeom>
          <a:noFill/>
        </p:spPr>
        <p:txBody>
          <a:bodyPr wrap="none" rtlCol="0" anchor="b">
            <a:spAutoFit/>
          </a:bodyPr>
          <a:lstStyle/>
          <a:p>
            <a:pPr defTabSz="457200"/>
            <a:r>
              <a:rPr lang="en-US" sz="3200" dirty="0" smtClean="0">
                <a:solidFill>
                  <a:srgbClr val="FF0000"/>
                </a:solidFill>
                <a:latin typeface="Helvetica"/>
                <a:cs typeface="Helvetica"/>
              </a:rPr>
              <a:t>Policy</a:t>
            </a:r>
            <a:r>
              <a:rPr lang="en-US" sz="2400" dirty="0" smtClean="0">
                <a:solidFill>
                  <a:srgbClr val="FFFFFF"/>
                </a:solidFill>
                <a:latin typeface="Helvetica"/>
                <a:cs typeface="Helvetica"/>
              </a:rPr>
              <a:t> </a:t>
            </a:r>
            <a:endParaRPr lang="en-US" sz="2400" dirty="0">
              <a:solidFill>
                <a:srgbClr val="FFFFFF"/>
              </a:solidFill>
              <a:latin typeface="Helvetica"/>
              <a:cs typeface="Helvetica"/>
            </a:endParaRPr>
          </a:p>
        </p:txBody>
      </p:sp>
      <p:sp>
        <p:nvSpPr>
          <p:cNvPr id="68" name="TextBox 67"/>
          <p:cNvSpPr txBox="1"/>
          <p:nvPr/>
        </p:nvSpPr>
        <p:spPr>
          <a:xfrm>
            <a:off x="7491785" y="20858"/>
            <a:ext cx="1652215" cy="584776"/>
          </a:xfrm>
          <a:prstGeom prst="rect">
            <a:avLst/>
          </a:prstGeom>
          <a:noFill/>
        </p:spPr>
        <p:txBody>
          <a:bodyPr wrap="none" rtlCol="0">
            <a:spAutoFit/>
          </a:bodyPr>
          <a:lstStyle/>
          <a:p>
            <a:pPr algn="r" defTabSz="457200"/>
            <a:r>
              <a:rPr lang="en-US" sz="3200" dirty="0" smtClean="0">
                <a:solidFill>
                  <a:srgbClr val="FF0000"/>
                </a:solidFill>
                <a:latin typeface="Helvetica"/>
                <a:cs typeface="Helvetica"/>
              </a:rPr>
              <a:t>Training</a:t>
            </a:r>
            <a:endParaRPr lang="en-US" sz="2800" dirty="0">
              <a:solidFill>
                <a:srgbClr val="FFFFFF"/>
              </a:solidFill>
              <a:latin typeface="Helvetica"/>
              <a:cs typeface="Helvetica"/>
            </a:endParaRPr>
          </a:p>
        </p:txBody>
      </p:sp>
      <p:sp>
        <p:nvSpPr>
          <p:cNvPr id="69" name="TextBox 68"/>
          <p:cNvSpPr txBox="1"/>
          <p:nvPr/>
        </p:nvSpPr>
        <p:spPr>
          <a:xfrm>
            <a:off x="6859947" y="6217055"/>
            <a:ext cx="2274982" cy="584776"/>
          </a:xfrm>
          <a:prstGeom prst="rect">
            <a:avLst/>
          </a:prstGeom>
          <a:noFill/>
        </p:spPr>
        <p:txBody>
          <a:bodyPr wrap="none" rtlCol="0" anchor="b">
            <a:spAutoFit/>
          </a:bodyPr>
          <a:lstStyle/>
          <a:p>
            <a:pPr algn="r" defTabSz="457200"/>
            <a:r>
              <a:rPr lang="en-US" sz="3200" dirty="0" smtClean="0">
                <a:solidFill>
                  <a:srgbClr val="FF0000"/>
                </a:solidFill>
                <a:latin typeface="Helvetica"/>
                <a:cs typeface="Helvetica"/>
              </a:rPr>
              <a:t>Community</a:t>
            </a:r>
            <a:endParaRPr lang="en-US" sz="3200" dirty="0">
              <a:solidFill>
                <a:srgbClr val="FFFFFF"/>
              </a:solidFill>
              <a:latin typeface="Helvetica"/>
              <a:cs typeface="Helvetica"/>
            </a:endParaRPr>
          </a:p>
        </p:txBody>
      </p:sp>
      <p:sp>
        <p:nvSpPr>
          <p:cNvPr id="70" name="TextBox 69"/>
          <p:cNvSpPr txBox="1"/>
          <p:nvPr/>
        </p:nvSpPr>
        <p:spPr>
          <a:xfrm>
            <a:off x="3625403" y="2605116"/>
            <a:ext cx="1872628" cy="584776"/>
          </a:xfrm>
          <a:prstGeom prst="rect">
            <a:avLst/>
          </a:prstGeom>
          <a:noFill/>
        </p:spPr>
        <p:txBody>
          <a:bodyPr wrap="none" rtlCol="0" anchor="t">
            <a:spAutoFit/>
          </a:bodyPr>
          <a:lstStyle/>
          <a:p>
            <a:pPr algn="ctr" defTabSz="457200"/>
            <a:r>
              <a:rPr lang="en-US" sz="3200" dirty="0" smtClean="0">
                <a:solidFill>
                  <a:srgbClr val="FF0000"/>
                </a:solidFill>
                <a:latin typeface="Helvetica"/>
                <a:cs typeface="Helvetica"/>
              </a:rPr>
              <a:t>Outreach</a:t>
            </a:r>
            <a:endParaRPr lang="en-US" sz="3200" dirty="0">
              <a:solidFill>
                <a:srgbClr val="FF0000"/>
              </a:solidFill>
              <a:latin typeface="Helvetica"/>
              <a:cs typeface="Helvetica"/>
            </a:endParaRPr>
          </a:p>
        </p:txBody>
      </p:sp>
      <p:sp>
        <p:nvSpPr>
          <p:cNvPr id="71" name="TextBox 70"/>
          <p:cNvSpPr txBox="1"/>
          <p:nvPr/>
        </p:nvSpPr>
        <p:spPr>
          <a:xfrm>
            <a:off x="4941786" y="525210"/>
            <a:ext cx="3896987" cy="1015663"/>
          </a:xfrm>
          <a:prstGeom prst="rect">
            <a:avLst/>
          </a:prstGeom>
          <a:noFill/>
        </p:spPr>
        <p:txBody>
          <a:bodyPr wrap="square" rtlCol="0" anchor="t">
            <a:spAutoFit/>
          </a:bodyPr>
          <a:lstStyle/>
          <a:p>
            <a:pPr algn="ctr" defTabSz="457200"/>
            <a:r>
              <a:rPr lang="en-US" sz="2000" dirty="0" smtClean="0">
                <a:solidFill>
                  <a:prstClr val="white"/>
                </a:solidFill>
                <a:latin typeface="Helvetica Light"/>
                <a:cs typeface="Helvetica Light"/>
              </a:rPr>
              <a:t>Delivering essential software skills to researchers via CDTs, institutions &amp; doctoral schools</a:t>
            </a:r>
            <a:endParaRPr lang="en-US" sz="2000" dirty="0">
              <a:solidFill>
                <a:prstClr val="white"/>
              </a:solidFill>
              <a:latin typeface="Helvetica Light"/>
              <a:cs typeface="Helvetica Light"/>
            </a:endParaRPr>
          </a:p>
        </p:txBody>
      </p:sp>
      <p:sp>
        <p:nvSpPr>
          <p:cNvPr id="72" name="TextBox 71"/>
          <p:cNvSpPr txBox="1"/>
          <p:nvPr/>
        </p:nvSpPr>
        <p:spPr>
          <a:xfrm>
            <a:off x="246841" y="525210"/>
            <a:ext cx="3896987" cy="1323439"/>
          </a:xfrm>
          <a:prstGeom prst="rect">
            <a:avLst/>
          </a:prstGeom>
          <a:noFill/>
        </p:spPr>
        <p:txBody>
          <a:bodyPr wrap="square" rtlCol="0" anchor="t">
            <a:spAutoFit/>
          </a:bodyPr>
          <a:lstStyle/>
          <a:p>
            <a:pPr algn="ctr" defTabSz="457200"/>
            <a:r>
              <a:rPr lang="en-US" sz="2000" dirty="0" smtClean="0">
                <a:solidFill>
                  <a:prstClr val="white"/>
                </a:solidFill>
                <a:latin typeface="Helvetica Light"/>
                <a:cs typeface="Helvetica Light"/>
              </a:rPr>
              <a:t>Helping the community to develop software that meets the needs of reliable, reproducible, and reusable research</a:t>
            </a:r>
            <a:endParaRPr lang="en-US" sz="2000" dirty="0">
              <a:solidFill>
                <a:prstClr val="white"/>
              </a:solidFill>
              <a:latin typeface="Helvetica Light"/>
              <a:cs typeface="Helvetica Light"/>
            </a:endParaRPr>
          </a:p>
        </p:txBody>
      </p:sp>
      <p:sp>
        <p:nvSpPr>
          <p:cNvPr id="73" name="TextBox 72"/>
          <p:cNvSpPr txBox="1"/>
          <p:nvPr/>
        </p:nvSpPr>
        <p:spPr>
          <a:xfrm>
            <a:off x="29043" y="3606276"/>
            <a:ext cx="2999190" cy="1323439"/>
          </a:xfrm>
          <a:prstGeom prst="rect">
            <a:avLst/>
          </a:prstGeom>
          <a:noFill/>
        </p:spPr>
        <p:txBody>
          <a:bodyPr wrap="square" rtlCol="0" anchor="t">
            <a:spAutoFit/>
          </a:bodyPr>
          <a:lstStyle/>
          <a:p>
            <a:pPr algn="ctr" defTabSz="457200"/>
            <a:r>
              <a:rPr lang="en-US" sz="2000" dirty="0" smtClean="0">
                <a:solidFill>
                  <a:prstClr val="white"/>
                </a:solidFill>
                <a:latin typeface="Helvetica Light"/>
                <a:cs typeface="Helvetica Light"/>
              </a:rPr>
              <a:t>Collecting </a:t>
            </a:r>
            <a:r>
              <a:rPr lang="en-US" sz="2000" dirty="0">
                <a:solidFill>
                  <a:prstClr val="white"/>
                </a:solidFill>
                <a:latin typeface="Helvetica Light"/>
                <a:cs typeface="Helvetica Light"/>
              </a:rPr>
              <a:t>evidence </a:t>
            </a:r>
            <a:r>
              <a:rPr lang="en-US" sz="2000" dirty="0" smtClean="0">
                <a:solidFill>
                  <a:prstClr val="white"/>
                </a:solidFill>
                <a:latin typeface="Helvetica Light"/>
                <a:cs typeface="Helvetica Light"/>
              </a:rPr>
              <a:t/>
            </a:r>
            <a:br>
              <a:rPr lang="en-US" sz="2000" dirty="0" smtClean="0">
                <a:solidFill>
                  <a:prstClr val="white"/>
                </a:solidFill>
                <a:latin typeface="Helvetica Light"/>
                <a:cs typeface="Helvetica Light"/>
              </a:rPr>
            </a:br>
            <a:r>
              <a:rPr lang="en-US" sz="2000" dirty="0" smtClean="0">
                <a:solidFill>
                  <a:prstClr val="white"/>
                </a:solidFill>
                <a:latin typeface="Helvetica Light"/>
                <a:cs typeface="Helvetica Light"/>
              </a:rPr>
              <a:t>on </a:t>
            </a:r>
            <a:r>
              <a:rPr lang="en-US" sz="2000" dirty="0">
                <a:solidFill>
                  <a:prstClr val="white"/>
                </a:solidFill>
                <a:latin typeface="Helvetica Light"/>
                <a:cs typeface="Helvetica Light"/>
              </a:rPr>
              <a:t>the community’s software use &amp;</a:t>
            </a:r>
            <a:r>
              <a:rPr lang="en-US" sz="2000" dirty="0" smtClean="0">
                <a:solidFill>
                  <a:prstClr val="white"/>
                </a:solidFill>
                <a:latin typeface="Helvetica Light"/>
                <a:cs typeface="Helvetica Light"/>
              </a:rPr>
              <a:t> </a:t>
            </a:r>
            <a:r>
              <a:rPr lang="en-US" sz="2000" dirty="0">
                <a:solidFill>
                  <a:prstClr val="white"/>
                </a:solidFill>
                <a:latin typeface="Helvetica Light"/>
                <a:cs typeface="Helvetica Light"/>
              </a:rPr>
              <a:t>sharing </a:t>
            </a:r>
            <a:r>
              <a:rPr lang="en-US" sz="2000" dirty="0" smtClean="0">
                <a:solidFill>
                  <a:prstClr val="white"/>
                </a:solidFill>
                <a:latin typeface="Helvetica Light"/>
                <a:cs typeface="Helvetica Light"/>
              </a:rPr>
              <a:t>with stakeholders</a:t>
            </a:r>
            <a:endParaRPr lang="en-US" sz="2000" dirty="0">
              <a:solidFill>
                <a:prstClr val="white"/>
              </a:solidFill>
              <a:latin typeface="Helvetica Light"/>
              <a:cs typeface="Helvetica Light"/>
            </a:endParaRPr>
          </a:p>
        </p:txBody>
      </p:sp>
      <p:sp>
        <p:nvSpPr>
          <p:cNvPr id="74" name="TextBox 73"/>
          <p:cNvSpPr txBox="1"/>
          <p:nvPr/>
        </p:nvSpPr>
        <p:spPr>
          <a:xfrm>
            <a:off x="6141058" y="3606276"/>
            <a:ext cx="2956655" cy="1323439"/>
          </a:xfrm>
          <a:prstGeom prst="rect">
            <a:avLst/>
          </a:prstGeom>
          <a:noFill/>
        </p:spPr>
        <p:txBody>
          <a:bodyPr wrap="square" rtlCol="0" anchor="t">
            <a:spAutoFit/>
          </a:bodyPr>
          <a:lstStyle/>
          <a:p>
            <a:pPr algn="ctr" defTabSz="457200"/>
            <a:r>
              <a:rPr lang="en-US" sz="2000" dirty="0" smtClean="0">
                <a:solidFill>
                  <a:prstClr val="white"/>
                </a:solidFill>
                <a:latin typeface="Helvetica Light"/>
                <a:cs typeface="Helvetica Light"/>
              </a:rPr>
              <a:t>Bringing together </a:t>
            </a:r>
            <a:br>
              <a:rPr lang="en-US" sz="2000" dirty="0" smtClean="0">
                <a:solidFill>
                  <a:prstClr val="white"/>
                </a:solidFill>
                <a:latin typeface="Helvetica Light"/>
                <a:cs typeface="Helvetica Light"/>
              </a:rPr>
            </a:br>
            <a:r>
              <a:rPr lang="en-US" sz="2000" dirty="0" smtClean="0">
                <a:solidFill>
                  <a:prstClr val="white"/>
                </a:solidFill>
                <a:latin typeface="Helvetica Light"/>
                <a:cs typeface="Helvetica Light"/>
              </a:rPr>
              <a:t>the right people to understand and address topical issues </a:t>
            </a:r>
            <a:endParaRPr lang="en-US" sz="2000" dirty="0">
              <a:solidFill>
                <a:prstClr val="white"/>
              </a:solidFill>
              <a:latin typeface="Helvetica Light"/>
              <a:cs typeface="Helvetica Light"/>
            </a:endParaRPr>
          </a:p>
        </p:txBody>
      </p:sp>
      <p:sp>
        <p:nvSpPr>
          <p:cNvPr id="75" name="TextBox 74"/>
          <p:cNvSpPr txBox="1"/>
          <p:nvPr/>
        </p:nvSpPr>
        <p:spPr>
          <a:xfrm>
            <a:off x="3064895" y="3109967"/>
            <a:ext cx="3014211" cy="1015663"/>
          </a:xfrm>
          <a:prstGeom prst="rect">
            <a:avLst/>
          </a:prstGeom>
          <a:noFill/>
        </p:spPr>
        <p:txBody>
          <a:bodyPr wrap="square" rtlCol="0" anchor="t">
            <a:spAutoFit/>
          </a:bodyPr>
          <a:lstStyle/>
          <a:p>
            <a:pPr algn="ctr" defTabSz="457200"/>
            <a:r>
              <a:rPr lang="en-US" sz="2000" dirty="0" smtClean="0">
                <a:solidFill>
                  <a:prstClr val="white"/>
                </a:solidFill>
                <a:latin typeface="Helvetica Light"/>
                <a:cs typeface="Helvetica Light"/>
              </a:rPr>
              <a:t>Exploiting our platform to enable engagement, delivery &amp; uptake</a:t>
            </a:r>
            <a:endParaRPr lang="en-US" sz="2000" dirty="0">
              <a:solidFill>
                <a:prstClr val="white"/>
              </a:solidFill>
              <a:latin typeface="Helvetica Light"/>
              <a:cs typeface="Helvetica Light"/>
            </a:endParaRPr>
          </a:p>
        </p:txBody>
      </p:sp>
      <p:pic>
        <p:nvPicPr>
          <p:cNvPr id="76" name="Picture 75" descr="Without_research_Softwar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1594" y="5146574"/>
            <a:ext cx="1869894" cy="1603374"/>
          </a:xfrm>
          <a:prstGeom prst="rect">
            <a:avLst/>
          </a:prstGeom>
        </p:spPr>
      </p:pic>
      <p:pic>
        <p:nvPicPr>
          <p:cNvPr id="77" name="Picture 7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04968" y="1848650"/>
            <a:ext cx="2646255" cy="1394958"/>
          </a:xfrm>
          <a:prstGeom prst="rect">
            <a:avLst/>
          </a:prstGeom>
        </p:spPr>
      </p:pic>
      <p:pic>
        <p:nvPicPr>
          <p:cNvPr id="78" name="Picture 7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30905" y="2219739"/>
            <a:ext cx="1297328" cy="946574"/>
          </a:xfrm>
          <a:prstGeom prst="rect">
            <a:avLst/>
          </a:prstGeom>
        </p:spPr>
      </p:pic>
      <p:pic>
        <p:nvPicPr>
          <p:cNvPr id="79" name="Picture 7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88407" y="5146574"/>
            <a:ext cx="2462815" cy="1169839"/>
          </a:xfrm>
          <a:prstGeom prst="rect">
            <a:avLst/>
          </a:prstGeom>
        </p:spPr>
      </p:pic>
      <p:pic>
        <p:nvPicPr>
          <p:cNvPr id="80" name="Content Placeholder 5" descr="ER1brite-tube.png"/>
          <p:cNvPicPr>
            <a:picLocks noChangeAspect="1"/>
          </p:cNvPicPr>
          <p:nvPr/>
        </p:nvPicPr>
        <p:blipFill>
          <a:blip r:embed="rId7" cstate="screen">
            <a:extLst>
              <a:ext uri="{28A0092B-C50C-407E-A947-70E740481C1C}">
                <a14:useLocalDpi xmlns:a14="http://schemas.microsoft.com/office/drawing/2010/main"/>
              </a:ext>
            </a:extLst>
          </a:blip>
          <a:srcRect t="-9452" b="-9452"/>
          <a:stretch>
            <a:fillRect/>
          </a:stretch>
        </p:blipFill>
        <p:spPr>
          <a:xfrm>
            <a:off x="1177209" y="2142366"/>
            <a:ext cx="1013223" cy="1101241"/>
          </a:xfrm>
          <a:prstGeom prst="rect">
            <a:avLst/>
          </a:prstGeom>
        </p:spPr>
      </p:pic>
      <p:pic>
        <p:nvPicPr>
          <p:cNvPr id="81" name="Picture 80" descr="Slide3.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3497" y="2219739"/>
            <a:ext cx="1141526" cy="946574"/>
          </a:xfrm>
          <a:prstGeom prst="rect">
            <a:avLst/>
          </a:prstGeom>
        </p:spPr>
      </p:pic>
      <p:grpSp>
        <p:nvGrpSpPr>
          <p:cNvPr id="82" name="Group 81"/>
          <p:cNvGrpSpPr/>
          <p:nvPr/>
        </p:nvGrpSpPr>
        <p:grpSpPr>
          <a:xfrm>
            <a:off x="4696230" y="5146575"/>
            <a:ext cx="1608737" cy="1603374"/>
            <a:chOff x="9458730" y="3182874"/>
            <a:chExt cx="3810000" cy="3797300"/>
          </a:xfrm>
        </p:grpSpPr>
        <p:pic>
          <p:nvPicPr>
            <p:cNvPr id="83" name="Picture 8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71430" y="3182874"/>
              <a:ext cx="1905000" cy="1905000"/>
            </a:xfrm>
            <a:prstGeom prst="rect">
              <a:avLst/>
            </a:prstGeom>
          </p:spPr>
        </p:pic>
        <p:pic>
          <p:nvPicPr>
            <p:cNvPr id="84" name="Picture 8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363730" y="5075174"/>
              <a:ext cx="1905000" cy="1905000"/>
            </a:xfrm>
            <a:prstGeom prst="rect">
              <a:avLst/>
            </a:prstGeom>
          </p:spPr>
        </p:pic>
        <p:pic>
          <p:nvPicPr>
            <p:cNvPr id="85" name="Picture 8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376430" y="3182874"/>
              <a:ext cx="1892300" cy="1892300"/>
            </a:xfrm>
            <a:prstGeom prst="rect">
              <a:avLst/>
            </a:prstGeom>
          </p:spPr>
        </p:pic>
        <p:pic>
          <p:nvPicPr>
            <p:cNvPr id="86" name="Picture 8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458730" y="5075174"/>
              <a:ext cx="1905000" cy="1905000"/>
            </a:xfrm>
            <a:prstGeom prst="rect">
              <a:avLst/>
            </a:prstGeom>
          </p:spPr>
        </p:pic>
      </p:grpSp>
      <p:pic>
        <p:nvPicPr>
          <p:cNvPr id="87" name="Picture 86" descr="Percentage_software_analysis_back bg _clear.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846667" y="5140540"/>
            <a:ext cx="1738520" cy="1170962"/>
          </a:xfrm>
          <a:prstGeom prst="rect">
            <a:avLst/>
          </a:prstGeom>
        </p:spPr>
      </p:pic>
    </p:spTree>
    <p:extLst>
      <p:ext uri="{BB962C8B-B14F-4D97-AF65-F5344CB8AC3E}">
        <p14:creationId xmlns:p14="http://schemas.microsoft.com/office/powerpoint/2010/main" val="19495794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Researchers</a:t>
            </a:r>
            <a:endParaRPr lang="en-US" dirty="0"/>
          </a:p>
        </p:txBody>
      </p:sp>
      <p:pic>
        <p:nvPicPr>
          <p:cNvPr id="3" name="Picture 2"/>
          <p:cNvPicPr/>
          <p:nvPr/>
        </p:nvPicPr>
        <p:blipFill>
          <a:blip r:embed="rId2" cstate="screen">
            <a:extLst>
              <a:ext uri="{28A0092B-C50C-407E-A947-70E740481C1C}">
                <a14:useLocalDpi xmlns:a14="http://schemas.microsoft.com/office/drawing/2010/main"/>
              </a:ext>
            </a:extLst>
          </a:blip>
          <a:stretch/>
        </p:blipFill>
        <p:spPr>
          <a:xfrm>
            <a:off x="497664" y="1463465"/>
            <a:ext cx="3510484" cy="1520255"/>
          </a:xfrm>
          <a:prstGeom prst="rect">
            <a:avLst/>
          </a:prstGeom>
          <a:ln>
            <a:noFill/>
          </a:ln>
        </p:spPr>
      </p:pic>
      <p:sp>
        <p:nvSpPr>
          <p:cNvPr id="4" name="CustomShape 1"/>
          <p:cNvSpPr/>
          <p:nvPr/>
        </p:nvSpPr>
        <p:spPr>
          <a:xfrm>
            <a:off x="4140430" y="1613367"/>
            <a:ext cx="4555954" cy="1314833"/>
          </a:xfrm>
          <a:prstGeom prst="rect">
            <a:avLst/>
          </a:prstGeom>
          <a:noFill/>
          <a:ln>
            <a:noFill/>
          </a:ln>
        </p:spPr>
        <p:style>
          <a:lnRef idx="0">
            <a:scrgbClr r="0" g="0" b="0"/>
          </a:lnRef>
          <a:fillRef idx="0">
            <a:scrgbClr r="0" g="0" b="0"/>
          </a:fillRef>
          <a:effectRef idx="0">
            <a:scrgbClr r="0" g="0" b="0"/>
          </a:effectRef>
          <a:fontRef idx="minor"/>
        </p:style>
        <p:txBody>
          <a:bodyPr lIns="81639" tIns="40820" rIns="81639" bIns="40820"/>
          <a:lstStyle/>
          <a:p>
            <a:pPr algn="r"/>
            <a:r>
              <a:rPr lang="en-US" sz="2200" i="1" dirty="0">
                <a:solidFill>
                  <a:prstClr val="black"/>
                </a:solidFill>
              </a:rPr>
              <a:t>T</a:t>
            </a:r>
            <a:r>
              <a:rPr lang="en-US" sz="2200" i="1" dirty="0" smtClean="0">
                <a:solidFill>
                  <a:prstClr val="black"/>
                </a:solidFill>
              </a:rPr>
              <a:t>each </a:t>
            </a:r>
            <a:r>
              <a:rPr lang="en-US" sz="2200" i="1" dirty="0">
                <a:solidFill>
                  <a:prstClr val="black"/>
                </a:solidFill>
              </a:rPr>
              <a:t>basic lab skills</a:t>
            </a:r>
            <a:endParaRPr dirty="0">
              <a:solidFill>
                <a:prstClr val="black"/>
              </a:solidFill>
            </a:endParaRPr>
          </a:p>
          <a:p>
            <a:pPr algn="r"/>
            <a:r>
              <a:rPr lang="en-US" sz="2200" i="1" dirty="0">
                <a:solidFill>
                  <a:prstClr val="black"/>
                </a:solidFill>
              </a:rPr>
              <a:t>for scientific computing</a:t>
            </a:r>
            <a:endParaRPr dirty="0">
              <a:solidFill>
                <a:prstClr val="black"/>
              </a:solidFill>
            </a:endParaRPr>
          </a:p>
          <a:p>
            <a:pPr algn="r"/>
            <a:r>
              <a:rPr lang="en-US" sz="2200" i="1" dirty="0">
                <a:solidFill>
                  <a:prstClr val="black"/>
                </a:solidFill>
              </a:rPr>
              <a:t>so that researchers can do </a:t>
            </a:r>
            <a:r>
              <a:rPr lang="en-US" sz="2200" i="1" dirty="0" smtClean="0">
                <a:solidFill>
                  <a:prstClr val="black"/>
                </a:solidFill>
              </a:rPr>
              <a:t>more</a:t>
            </a:r>
            <a:r>
              <a:rPr lang="en-US" dirty="0">
                <a:solidFill>
                  <a:prstClr val="black"/>
                </a:solidFill>
              </a:rPr>
              <a:t> </a:t>
            </a:r>
            <a:r>
              <a:rPr lang="en-US" sz="2200" i="1" dirty="0" smtClean="0">
                <a:solidFill>
                  <a:prstClr val="black"/>
                </a:solidFill>
              </a:rPr>
              <a:t>in </a:t>
            </a:r>
            <a:r>
              <a:rPr lang="en-US" sz="2200" i="1" dirty="0">
                <a:solidFill>
                  <a:prstClr val="black"/>
                </a:solidFill>
              </a:rPr>
              <a:t>less time and with less pain.</a:t>
            </a:r>
            <a:endParaRPr dirty="0">
              <a:solidFill>
                <a:prstClr val="black"/>
              </a:solidFill>
            </a:endParaRPr>
          </a:p>
        </p:txBody>
      </p:sp>
      <p:grpSp>
        <p:nvGrpSpPr>
          <p:cNvPr id="5" name="Group 4"/>
          <p:cNvGrpSpPr/>
          <p:nvPr/>
        </p:nvGrpSpPr>
        <p:grpSpPr>
          <a:xfrm>
            <a:off x="497665" y="3700055"/>
            <a:ext cx="8043516" cy="1776527"/>
            <a:chOff x="497665" y="3417786"/>
            <a:chExt cx="8043516" cy="1776527"/>
          </a:xfrm>
        </p:grpSpPr>
        <p:sp>
          <p:nvSpPr>
            <p:cNvPr id="6" name="TextBox 5"/>
            <p:cNvSpPr txBox="1"/>
            <p:nvPr/>
          </p:nvSpPr>
          <p:spPr>
            <a:xfrm>
              <a:off x="497665" y="3417786"/>
              <a:ext cx="4891136" cy="1776527"/>
            </a:xfrm>
            <a:prstGeom prst="rect">
              <a:avLst/>
            </a:prstGeom>
            <a:noFill/>
          </p:spPr>
          <p:txBody>
            <a:bodyPr wrap="square" lIns="82945" tIns="41473" rIns="82945" bIns="41473" rtlCol="0">
              <a:spAutoFit/>
            </a:bodyPr>
            <a:lstStyle/>
            <a:p>
              <a:r>
                <a:rPr lang="en-US" sz="2200" i="1" dirty="0">
                  <a:solidFill>
                    <a:prstClr val="black"/>
                  </a:solidFill>
                </a:rPr>
                <a:t>Teach basic concepts, skills and tools for working more effectively with data. Workshops are designed for people with little to no prior computational experience. </a:t>
              </a:r>
            </a:p>
          </p:txBody>
        </p:sp>
        <p:pic>
          <p:nvPicPr>
            <p:cNvPr id="7" name="Picture 6" descr="DC1_logo.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14560" y="3417786"/>
              <a:ext cx="2426621" cy="1523144"/>
            </a:xfrm>
            <a:prstGeom prst="rect">
              <a:avLst/>
            </a:prstGeom>
          </p:spPr>
        </p:pic>
      </p:grpSp>
      <p:sp>
        <p:nvSpPr>
          <p:cNvPr id="8" name="TextBox 7"/>
          <p:cNvSpPr txBox="1"/>
          <p:nvPr/>
        </p:nvSpPr>
        <p:spPr>
          <a:xfrm>
            <a:off x="5080229" y="5291916"/>
            <a:ext cx="2678738" cy="369332"/>
          </a:xfrm>
          <a:prstGeom prst="rect">
            <a:avLst/>
          </a:prstGeom>
          <a:noFill/>
        </p:spPr>
        <p:txBody>
          <a:bodyPr wrap="none" rtlCol="0">
            <a:spAutoFit/>
          </a:bodyPr>
          <a:lstStyle/>
          <a:p>
            <a:r>
              <a:rPr lang="en-US" dirty="0" err="1">
                <a:solidFill>
                  <a:prstClr val="black"/>
                </a:solidFill>
              </a:rPr>
              <a:t>admin@</a:t>
            </a:r>
            <a:r>
              <a:rPr lang="en-US" dirty="0" err="1" smtClean="0">
                <a:solidFill>
                  <a:prstClr val="black"/>
                </a:solidFill>
              </a:rPr>
              <a:t>datacarpentry.org</a:t>
            </a:r>
            <a:endParaRPr lang="en-US" dirty="0">
              <a:solidFill>
                <a:prstClr val="black"/>
              </a:solidFill>
            </a:endParaRPr>
          </a:p>
        </p:txBody>
      </p:sp>
      <p:sp>
        <p:nvSpPr>
          <p:cNvPr id="9" name="TextBox 8"/>
          <p:cNvSpPr txBox="1"/>
          <p:nvPr/>
        </p:nvSpPr>
        <p:spPr>
          <a:xfrm>
            <a:off x="1346075" y="2987660"/>
            <a:ext cx="3154717" cy="369332"/>
          </a:xfrm>
          <a:prstGeom prst="rect">
            <a:avLst/>
          </a:prstGeom>
          <a:noFill/>
        </p:spPr>
        <p:txBody>
          <a:bodyPr wrap="none" rtlCol="0">
            <a:spAutoFit/>
          </a:bodyPr>
          <a:lstStyle/>
          <a:p>
            <a:r>
              <a:rPr lang="en-US" dirty="0" err="1" smtClean="0">
                <a:solidFill>
                  <a:prstClr val="black"/>
                </a:solidFill>
              </a:rPr>
              <a:t>admin</a:t>
            </a:r>
            <a:r>
              <a:rPr lang="en-US" dirty="0" err="1">
                <a:solidFill>
                  <a:prstClr val="black"/>
                </a:solidFill>
              </a:rPr>
              <a:t>@software-carpentry.org</a:t>
            </a:r>
            <a:endParaRPr lang="en-US" dirty="0">
              <a:solidFill>
                <a:prstClr val="black"/>
              </a:solidFill>
            </a:endParaRPr>
          </a:p>
        </p:txBody>
      </p:sp>
      <p:sp>
        <p:nvSpPr>
          <p:cNvPr id="10" name="TextBox 9"/>
          <p:cNvSpPr txBox="1"/>
          <p:nvPr/>
        </p:nvSpPr>
        <p:spPr>
          <a:xfrm>
            <a:off x="416916" y="6021288"/>
            <a:ext cx="8043516" cy="760864"/>
          </a:xfrm>
          <a:prstGeom prst="rect">
            <a:avLst/>
          </a:prstGeom>
          <a:solidFill>
            <a:schemeClr val="bg1"/>
          </a:solidFill>
        </p:spPr>
        <p:txBody>
          <a:bodyPr wrap="square" lIns="82945" tIns="41473" rIns="82945" bIns="41473" rtlCol="0">
            <a:spAutoFit/>
          </a:bodyPr>
          <a:lstStyle/>
          <a:p>
            <a:r>
              <a:rPr lang="en-US" sz="2200" i="1" dirty="0" smtClean="0">
                <a:solidFill>
                  <a:prstClr val="black"/>
                </a:solidFill>
              </a:rPr>
              <a:t>Open source learning, that can be tailored to disciplines.</a:t>
            </a:r>
          </a:p>
          <a:p>
            <a:r>
              <a:rPr lang="en-US" sz="2200" i="1" dirty="0" smtClean="0">
                <a:solidFill>
                  <a:prstClr val="black"/>
                </a:solidFill>
              </a:rPr>
              <a:t>“Train the trainers”: building a capable base of instructors. </a:t>
            </a:r>
            <a:endParaRPr lang="en-US" sz="2200" i="1" dirty="0">
              <a:solidFill>
                <a:prstClr val="black"/>
              </a:solidFill>
            </a:endParaRPr>
          </a:p>
        </p:txBody>
      </p:sp>
      <p:pic>
        <p:nvPicPr>
          <p:cNvPr id="11" name="Picture 10"/>
          <p:cNvPicPr>
            <a:picLocks noChangeAspect="1"/>
          </p:cNvPicPr>
          <p:nvPr/>
        </p:nvPicPr>
        <p:blipFill>
          <a:blip r:embed="rId4"/>
          <a:stretch>
            <a:fillRect/>
          </a:stretch>
        </p:blipFill>
        <p:spPr>
          <a:xfrm>
            <a:off x="8026400" y="6464300"/>
            <a:ext cx="1117600" cy="393700"/>
          </a:xfrm>
          <a:prstGeom prst="rect">
            <a:avLst/>
          </a:prstGeom>
        </p:spPr>
      </p:pic>
    </p:spTree>
    <p:extLst>
      <p:ext uri="{BB962C8B-B14F-4D97-AF65-F5344CB8AC3E}">
        <p14:creationId xmlns:p14="http://schemas.microsoft.com/office/powerpoint/2010/main" val="21425322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SSI Training</a:t>
            </a:r>
            <a:endParaRPr lang="en-US" dirty="0"/>
          </a:p>
        </p:txBody>
      </p:sp>
      <p:sp>
        <p:nvSpPr>
          <p:cNvPr id="3" name="Content Placeholder 2"/>
          <p:cNvSpPr>
            <a:spLocks noGrp="1"/>
          </p:cNvSpPr>
          <p:nvPr>
            <p:ph idx="1"/>
          </p:nvPr>
        </p:nvSpPr>
        <p:spPr>
          <a:xfrm>
            <a:off x="333376" y="1600200"/>
            <a:ext cx="5281386" cy="4800600"/>
          </a:xfrm>
        </p:spPr>
        <p:txBody>
          <a:bodyPr>
            <a:normAutofit fontScale="62500" lnSpcReduction="20000"/>
          </a:bodyPr>
          <a:lstStyle/>
          <a:p>
            <a:r>
              <a:rPr lang="en-US" dirty="0" smtClean="0"/>
              <a:t>Software Carpentry</a:t>
            </a:r>
          </a:p>
          <a:p>
            <a:pPr lvl="1"/>
            <a:r>
              <a:rPr lang="en-US" dirty="0" smtClean="0">
                <a:hlinkClick r:id="rId2"/>
              </a:rPr>
              <a:t>http://software-carpentry.org</a:t>
            </a:r>
            <a:endParaRPr lang="en-US" dirty="0" smtClean="0"/>
          </a:p>
          <a:p>
            <a:pPr lvl="1"/>
            <a:r>
              <a:rPr lang="en-US" dirty="0" smtClean="0"/>
              <a:t>International initiative to teach basics of software engineering to computational researchers</a:t>
            </a:r>
          </a:p>
          <a:p>
            <a:pPr lvl="2"/>
            <a:r>
              <a:rPr lang="en-US" dirty="0" smtClean="0"/>
              <a:t>The “why” more than the “how”</a:t>
            </a:r>
          </a:p>
          <a:p>
            <a:pPr lvl="1"/>
            <a:r>
              <a:rPr lang="en-US" dirty="0" smtClean="0"/>
              <a:t>Phenomenally successful – 2x oversubscription</a:t>
            </a:r>
          </a:p>
          <a:p>
            <a:pPr lvl="1"/>
            <a:r>
              <a:rPr lang="en-US" dirty="0" smtClean="0"/>
              <a:t>Cheap to run but budget for 3x the coffee!</a:t>
            </a:r>
          </a:p>
          <a:p>
            <a:pPr lvl="1"/>
            <a:r>
              <a:rPr lang="en-US" dirty="0" smtClean="0"/>
              <a:t>SSI are UK Coordinators for SWC</a:t>
            </a:r>
          </a:p>
          <a:p>
            <a:pPr lvl="1"/>
            <a:r>
              <a:rPr lang="en-US" dirty="0" smtClean="0"/>
              <a:t>20+ UK workshops / year, 100’s learners</a:t>
            </a:r>
          </a:p>
          <a:p>
            <a:pPr lvl="1"/>
            <a:endParaRPr lang="en-US" dirty="0" smtClean="0"/>
          </a:p>
          <a:p>
            <a:r>
              <a:rPr lang="en-US" dirty="0" smtClean="0"/>
              <a:t>Software Sustainability Surgeries</a:t>
            </a:r>
          </a:p>
          <a:p>
            <a:pPr lvl="1"/>
            <a:r>
              <a:rPr lang="en-US" dirty="0" smtClean="0"/>
              <a:t>“Bring your own code”</a:t>
            </a:r>
          </a:p>
          <a:p>
            <a:pPr lvl="1"/>
            <a:r>
              <a:rPr lang="en-US" dirty="0" smtClean="0"/>
              <a:t>“What makes Good Code good?”</a:t>
            </a:r>
          </a:p>
          <a:p>
            <a:pPr lvl="1"/>
            <a:r>
              <a:rPr lang="en-US" dirty="0" smtClean="0"/>
              <a:t>Run at existing conferences, and for software funding </a:t>
            </a:r>
            <a:r>
              <a:rPr lang="en-US" dirty="0" err="1" smtClean="0"/>
              <a:t>programmes</a:t>
            </a:r>
            <a:endParaRPr lang="en-US" dirty="0" smtClean="0"/>
          </a:p>
          <a:p>
            <a:pPr lvl="1"/>
            <a:r>
              <a:rPr lang="en-US" dirty="0" smtClean="0"/>
              <a:t>Offering bespoke advice as well as training</a:t>
            </a:r>
          </a:p>
          <a:p>
            <a:pPr lvl="1"/>
            <a:endParaRPr lang="en-US" dirty="0" smtClean="0"/>
          </a:p>
          <a:p>
            <a:endParaRPr lang="en-US" dirty="0" smtClean="0"/>
          </a:p>
          <a:p>
            <a:pPr lvl="2"/>
            <a:endParaRPr lang="en-US" dirty="0" smtClean="0"/>
          </a:p>
        </p:txBody>
      </p:sp>
      <p:pic>
        <p:nvPicPr>
          <p:cNvPr id="6" name="Picture 5" descr="IMGP647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38800" y="4244828"/>
            <a:ext cx="3229664" cy="2155972"/>
          </a:xfrm>
          <a:prstGeom prst="rect">
            <a:avLst/>
          </a:prstGeom>
        </p:spPr>
      </p:pic>
      <p:pic>
        <p:nvPicPr>
          <p:cNvPr id="5" name="Picture 4"/>
          <p:cNvPicPr>
            <a:picLocks noChangeAspect="1"/>
          </p:cNvPicPr>
          <p:nvPr/>
        </p:nvPicPr>
        <p:blipFill>
          <a:blip r:embed="rId4"/>
          <a:stretch>
            <a:fillRect/>
          </a:stretch>
        </p:blipFill>
        <p:spPr>
          <a:xfrm>
            <a:off x="24947" y="6464300"/>
            <a:ext cx="1117600" cy="393700"/>
          </a:xfrm>
          <a:prstGeom prst="rect">
            <a:avLst/>
          </a:prstGeom>
        </p:spPr>
      </p:pic>
      <p:pic>
        <p:nvPicPr>
          <p:cNvPr id="7" name="Picture 6"/>
          <p:cNvPicPr>
            <a:picLocks noChangeAspect="1"/>
          </p:cNvPicPr>
          <p:nvPr/>
        </p:nvPicPr>
        <p:blipFill>
          <a:blip r:embed="rId5"/>
          <a:stretch>
            <a:fillRect/>
          </a:stretch>
        </p:blipFill>
        <p:spPr>
          <a:xfrm>
            <a:off x="5638800" y="1676400"/>
            <a:ext cx="3251200" cy="2438400"/>
          </a:xfrm>
          <a:prstGeom prst="rect">
            <a:avLst/>
          </a:prstGeom>
        </p:spPr>
      </p:pic>
    </p:spTree>
    <p:extLst>
      <p:ext uri="{BB962C8B-B14F-4D97-AF65-F5344CB8AC3E}">
        <p14:creationId xmlns:p14="http://schemas.microsoft.com/office/powerpoint/2010/main" val="11433134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SI Guide exampl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14761" y="1600200"/>
            <a:ext cx="3361838" cy="5257800"/>
          </a:xfrm>
          <a:prstGeom prst="rect">
            <a:avLst/>
          </a:prstGeom>
        </p:spPr>
      </p:pic>
      <p:sp>
        <p:nvSpPr>
          <p:cNvPr id="2" name="Title 1"/>
          <p:cNvSpPr>
            <a:spLocks noGrp="1"/>
          </p:cNvSpPr>
          <p:nvPr>
            <p:ph type="title"/>
          </p:nvPr>
        </p:nvSpPr>
        <p:spPr/>
        <p:txBody>
          <a:bodyPr/>
          <a:lstStyle/>
          <a:p>
            <a:r>
              <a:rPr lang="en-US" dirty="0" smtClean="0"/>
              <a:t>SSI Guides and Top Tips</a:t>
            </a:r>
            <a:endParaRPr lang="en-US" dirty="0"/>
          </a:p>
        </p:txBody>
      </p:sp>
      <p:sp>
        <p:nvSpPr>
          <p:cNvPr id="3" name="Content Placeholder 2"/>
          <p:cNvSpPr>
            <a:spLocks noGrp="1"/>
          </p:cNvSpPr>
          <p:nvPr>
            <p:ph idx="1"/>
          </p:nvPr>
        </p:nvSpPr>
        <p:spPr>
          <a:xfrm>
            <a:off x="333375" y="1600200"/>
            <a:ext cx="8353425" cy="4876800"/>
          </a:xfrm>
        </p:spPr>
        <p:txBody>
          <a:bodyPr>
            <a:normAutofit fontScale="62500" lnSpcReduction="20000"/>
          </a:bodyPr>
          <a:lstStyle/>
          <a:p>
            <a:r>
              <a:rPr lang="en-US" dirty="0" smtClean="0"/>
              <a:t>Guides provide in depth information</a:t>
            </a:r>
          </a:p>
          <a:p>
            <a:pPr lvl="1"/>
            <a:r>
              <a:rPr lang="en-US" dirty="0" err="1" smtClean="0"/>
              <a:t>Licences</a:t>
            </a:r>
            <a:endParaRPr lang="en-US" dirty="0" smtClean="0"/>
          </a:p>
          <a:p>
            <a:pPr lvl="1"/>
            <a:r>
              <a:rPr lang="en-US" dirty="0" smtClean="0"/>
              <a:t>Software development</a:t>
            </a:r>
          </a:p>
          <a:p>
            <a:pPr lvl="1"/>
            <a:r>
              <a:rPr lang="en-US" dirty="0" smtClean="0"/>
              <a:t>Project management</a:t>
            </a:r>
          </a:p>
          <a:p>
            <a:pPr lvl="1"/>
            <a:r>
              <a:rPr lang="en-US" dirty="0" smtClean="0"/>
              <a:t>Repositories and project infrastructure</a:t>
            </a:r>
          </a:p>
          <a:p>
            <a:pPr lvl="1"/>
            <a:r>
              <a:rPr lang="en-US" dirty="0" smtClean="0"/>
              <a:t>Open source</a:t>
            </a:r>
          </a:p>
          <a:p>
            <a:pPr lvl="1"/>
            <a:r>
              <a:rPr lang="en-US" dirty="0" smtClean="0"/>
              <a:t>Community building</a:t>
            </a:r>
          </a:p>
          <a:p>
            <a:pPr lvl="1"/>
            <a:r>
              <a:rPr lang="en-US" dirty="0" err="1" smtClean="0"/>
              <a:t>Publicising</a:t>
            </a:r>
            <a:r>
              <a:rPr lang="en-US" dirty="0" smtClean="0"/>
              <a:t> software</a:t>
            </a:r>
          </a:p>
          <a:p>
            <a:pPr lvl="1"/>
            <a:r>
              <a:rPr lang="en-US" dirty="0" smtClean="0"/>
              <a:t>Policy</a:t>
            </a:r>
          </a:p>
          <a:p>
            <a:r>
              <a:rPr lang="en-US" dirty="0" smtClean="0"/>
              <a:t>Top Tips provide quick overviews</a:t>
            </a:r>
          </a:p>
          <a:p>
            <a:pPr lvl="1"/>
            <a:r>
              <a:rPr lang="en-US" dirty="0" smtClean="0"/>
              <a:t>Software development</a:t>
            </a:r>
          </a:p>
          <a:p>
            <a:pPr lvl="1"/>
            <a:r>
              <a:rPr lang="en-US" dirty="0" smtClean="0"/>
              <a:t>Repositories and project infrastructure</a:t>
            </a:r>
          </a:p>
          <a:p>
            <a:pPr lvl="1"/>
            <a:r>
              <a:rPr lang="en-US" dirty="0" smtClean="0"/>
              <a:t>Software carpentry</a:t>
            </a:r>
          </a:p>
          <a:p>
            <a:pPr lvl="1"/>
            <a:r>
              <a:rPr lang="en-US" dirty="0" smtClean="0"/>
              <a:t>Citing software</a:t>
            </a:r>
          </a:p>
          <a:p>
            <a:pPr lvl="1"/>
            <a:r>
              <a:rPr lang="en-US" dirty="0" smtClean="0"/>
              <a:t>Data handling</a:t>
            </a:r>
          </a:p>
          <a:p>
            <a:pPr lvl="1"/>
            <a:r>
              <a:rPr lang="en-US" dirty="0" smtClean="0"/>
              <a:t>Promoting and communicating your project</a:t>
            </a:r>
          </a:p>
          <a:p>
            <a:pPr lvl="1"/>
            <a:r>
              <a:rPr lang="en-US" dirty="0" smtClean="0"/>
              <a:t>Community building and project management</a:t>
            </a:r>
          </a:p>
          <a:p>
            <a:pPr lvl="1"/>
            <a:endParaRPr lang="en-US" dirty="0" smtClean="0"/>
          </a:p>
        </p:txBody>
      </p:sp>
      <p:pic>
        <p:nvPicPr>
          <p:cNvPr id="5" name="Picture 4"/>
          <p:cNvPicPr>
            <a:picLocks noChangeAspect="1"/>
          </p:cNvPicPr>
          <p:nvPr/>
        </p:nvPicPr>
        <p:blipFill>
          <a:blip r:embed="rId4"/>
          <a:stretch>
            <a:fillRect/>
          </a:stretch>
        </p:blipFill>
        <p:spPr>
          <a:xfrm>
            <a:off x="24947" y="6464300"/>
            <a:ext cx="1117600" cy="393700"/>
          </a:xfrm>
          <a:prstGeom prst="rect">
            <a:avLst/>
          </a:prstGeom>
        </p:spPr>
      </p:pic>
    </p:spTree>
    <p:extLst>
      <p:ext uri="{BB962C8B-B14F-4D97-AF65-F5344CB8AC3E}">
        <p14:creationId xmlns:p14="http://schemas.microsoft.com/office/powerpoint/2010/main" val="213343503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SSI Briefing Papers</a:t>
            </a:r>
            <a:endParaRPr lang="en-US" dirty="0"/>
          </a:p>
        </p:txBody>
      </p:sp>
      <p:pic>
        <p:nvPicPr>
          <p:cNvPr id="7" name="Content Placeholder 6" descr="CurationAndPreservation.png"/>
          <p:cNvPicPr>
            <a:picLocks noGrp="1" noChangeAspect="1"/>
          </p:cNvPicPr>
          <p:nvPr>
            <p:ph sz="half" idx="1"/>
          </p:nvPr>
        </p:nvPicPr>
        <p:blipFill>
          <a:blip r:embed="rId2" cstate="screen">
            <a:extLst>
              <a:ext uri="{28A0092B-C50C-407E-A947-70E740481C1C}">
                <a14:useLocalDpi xmlns:a14="http://schemas.microsoft.com/office/drawing/2010/main"/>
              </a:ext>
            </a:extLst>
          </a:blip>
          <a:srcRect l="-15021" r="-15021"/>
          <a:stretch>
            <a:fillRect/>
          </a:stretch>
        </p:blipFill>
        <p:spPr>
          <a:xfrm>
            <a:off x="246428" y="1484313"/>
            <a:ext cx="4505325" cy="4896700"/>
          </a:xfrm>
        </p:spPr>
      </p:pic>
      <p:pic>
        <p:nvPicPr>
          <p:cNvPr id="8" name="Content Placeholder 7" descr="YouveInheritedSomeCode.png"/>
          <p:cNvPicPr>
            <a:picLocks noGrp="1" noChangeAspect="1"/>
          </p:cNvPicPr>
          <p:nvPr>
            <p:ph sz="half" idx="2"/>
          </p:nvPr>
        </p:nvPicPr>
        <p:blipFill>
          <a:blip r:embed="rId3" cstate="screen">
            <a:extLst>
              <a:ext uri="{28A0092B-C50C-407E-A947-70E740481C1C}">
                <a14:useLocalDpi xmlns:a14="http://schemas.microsoft.com/office/drawing/2010/main"/>
              </a:ext>
            </a:extLst>
          </a:blip>
          <a:srcRect l="-15047" r="-15047"/>
          <a:stretch>
            <a:fillRect/>
          </a:stretch>
        </p:blipFill>
        <p:spPr>
          <a:xfrm>
            <a:off x="4364187" y="1484313"/>
            <a:ext cx="4507129" cy="4896700"/>
          </a:xfrm>
        </p:spPr>
      </p:pic>
      <p:pic>
        <p:nvPicPr>
          <p:cNvPr id="9" name="Picture 8" descr="NewTransparentLogo"/>
          <p:cNvPicPr/>
          <p:nvPr/>
        </p:nvPicPr>
        <p:blipFill>
          <a:blip r:embed="rId4" cstate="screen">
            <a:extLst>
              <a:ext uri="{28A0092B-C50C-407E-A947-70E740481C1C}">
                <a14:useLocalDpi xmlns:a14="http://schemas.microsoft.com/office/drawing/2010/main"/>
              </a:ext>
            </a:extLst>
          </a:blip>
          <a:srcRect l="4015" t="25345" r="4015" b="25078"/>
          <a:stretch>
            <a:fillRect/>
          </a:stretch>
        </p:blipFill>
        <p:spPr bwMode="auto">
          <a:xfrm>
            <a:off x="6334432" y="6238568"/>
            <a:ext cx="2809568" cy="619432"/>
          </a:xfrm>
          <a:prstGeom prst="rect">
            <a:avLst/>
          </a:prstGeom>
          <a:noFill/>
        </p:spPr>
      </p:pic>
      <p:pic>
        <p:nvPicPr>
          <p:cNvPr id="10" name="Picture 9"/>
          <p:cNvPicPr>
            <a:picLocks noChangeAspect="1"/>
          </p:cNvPicPr>
          <p:nvPr/>
        </p:nvPicPr>
        <p:blipFill>
          <a:blip r:embed="rId5"/>
          <a:stretch>
            <a:fillRect/>
          </a:stretch>
        </p:blipFill>
        <p:spPr>
          <a:xfrm>
            <a:off x="24947" y="6464300"/>
            <a:ext cx="1117600" cy="393700"/>
          </a:xfrm>
          <a:prstGeom prst="rect">
            <a:avLst/>
          </a:prstGeom>
        </p:spPr>
      </p:pic>
    </p:spTree>
    <p:extLst>
      <p:ext uri="{BB962C8B-B14F-4D97-AF65-F5344CB8AC3E}">
        <p14:creationId xmlns:p14="http://schemas.microsoft.com/office/powerpoint/2010/main" val="1105004105"/>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572000" y="3429000"/>
            <a:ext cx="4572000" cy="3429000"/>
          </a:xfrm>
          <a:prstGeom prst="rect">
            <a:avLst/>
          </a:prstGeom>
          <a:solidFill>
            <a:schemeClr val="accent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11" name="Straight Connector 10"/>
          <p:cNvCxnSpPr/>
          <p:nvPr/>
        </p:nvCxnSpPr>
        <p:spPr>
          <a:xfrm>
            <a:off x="4572000" y="0"/>
            <a:ext cx="0" cy="6858000"/>
          </a:xfrm>
          <a:prstGeom prst="line">
            <a:avLst/>
          </a:prstGeom>
          <a:ln>
            <a:solidFill>
              <a:schemeClr val="bg1">
                <a:lumMod val="50000"/>
              </a:schemeClr>
            </a:solidFill>
            <a:prstDash val="sysDash"/>
          </a:ln>
          <a:effectLst/>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a:off x="0" y="3429000"/>
            <a:ext cx="9144000" cy="0"/>
          </a:xfrm>
          <a:prstGeom prst="line">
            <a:avLst/>
          </a:prstGeom>
          <a:ln>
            <a:solidFill>
              <a:schemeClr val="bg1">
                <a:lumMod val="50000"/>
              </a:schemeClr>
            </a:solidFill>
            <a:prstDash val="sysDash"/>
          </a:ln>
        </p:spPr>
        <p:style>
          <a:lnRef idx="2">
            <a:schemeClr val="accent2"/>
          </a:lnRef>
          <a:fillRef idx="0">
            <a:schemeClr val="accent2"/>
          </a:fillRef>
          <a:effectRef idx="1">
            <a:schemeClr val="accent2"/>
          </a:effectRef>
          <a:fontRef idx="minor">
            <a:schemeClr val="tx1"/>
          </a:fontRef>
        </p:style>
      </p:cxnSp>
      <p:sp>
        <p:nvSpPr>
          <p:cNvPr id="21" name="Rectangle 20"/>
          <p:cNvSpPr/>
          <p:nvPr/>
        </p:nvSpPr>
        <p:spPr>
          <a:xfrm>
            <a:off x="3064895" y="2512786"/>
            <a:ext cx="3014211" cy="1750786"/>
          </a:xfrm>
          <a:prstGeom prst="rect">
            <a:avLst/>
          </a:prstGeom>
          <a:solidFill>
            <a:schemeClr val="tx1"/>
          </a:solidFill>
          <a:ln w="19050" cmpd="sng">
            <a:solidFill>
              <a:schemeClr val="bg1">
                <a:lumMod val="5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66" name="TextBox 65"/>
          <p:cNvSpPr txBox="1"/>
          <p:nvPr/>
        </p:nvSpPr>
        <p:spPr>
          <a:xfrm>
            <a:off x="63497" y="18060"/>
            <a:ext cx="1804100" cy="584776"/>
          </a:xfrm>
          <a:prstGeom prst="rect">
            <a:avLst/>
          </a:prstGeom>
          <a:noFill/>
        </p:spPr>
        <p:txBody>
          <a:bodyPr wrap="none" rtlCol="0">
            <a:spAutoFit/>
          </a:bodyPr>
          <a:lstStyle/>
          <a:p>
            <a:pPr defTabSz="457200"/>
            <a:r>
              <a:rPr lang="en-US" sz="3200" dirty="0" smtClean="0">
                <a:solidFill>
                  <a:srgbClr val="FF0000"/>
                </a:solidFill>
                <a:latin typeface="Helvetica"/>
                <a:cs typeface="Helvetica"/>
              </a:rPr>
              <a:t>Software</a:t>
            </a:r>
            <a:endParaRPr lang="en-US" sz="2400" dirty="0">
              <a:solidFill>
                <a:srgbClr val="FFFFFF"/>
              </a:solidFill>
              <a:latin typeface="Helvetica"/>
              <a:cs typeface="Helvetica"/>
            </a:endParaRPr>
          </a:p>
        </p:txBody>
      </p:sp>
      <p:sp>
        <p:nvSpPr>
          <p:cNvPr id="67" name="TextBox 66"/>
          <p:cNvSpPr txBox="1"/>
          <p:nvPr/>
        </p:nvSpPr>
        <p:spPr>
          <a:xfrm>
            <a:off x="103170" y="6207984"/>
            <a:ext cx="1287532" cy="584776"/>
          </a:xfrm>
          <a:prstGeom prst="rect">
            <a:avLst/>
          </a:prstGeom>
          <a:noFill/>
        </p:spPr>
        <p:txBody>
          <a:bodyPr wrap="none" rtlCol="0" anchor="b">
            <a:spAutoFit/>
          </a:bodyPr>
          <a:lstStyle/>
          <a:p>
            <a:pPr defTabSz="457200"/>
            <a:r>
              <a:rPr lang="en-US" sz="3200" dirty="0" smtClean="0">
                <a:solidFill>
                  <a:srgbClr val="FF0000"/>
                </a:solidFill>
                <a:latin typeface="Helvetica"/>
                <a:cs typeface="Helvetica"/>
              </a:rPr>
              <a:t>Policy</a:t>
            </a:r>
            <a:r>
              <a:rPr lang="en-US" sz="2400" dirty="0" smtClean="0">
                <a:solidFill>
                  <a:srgbClr val="FFFFFF"/>
                </a:solidFill>
                <a:latin typeface="Helvetica"/>
                <a:cs typeface="Helvetica"/>
              </a:rPr>
              <a:t> </a:t>
            </a:r>
            <a:endParaRPr lang="en-US" sz="2400" dirty="0">
              <a:solidFill>
                <a:srgbClr val="FFFFFF"/>
              </a:solidFill>
              <a:latin typeface="Helvetica"/>
              <a:cs typeface="Helvetica"/>
            </a:endParaRPr>
          </a:p>
        </p:txBody>
      </p:sp>
      <p:sp>
        <p:nvSpPr>
          <p:cNvPr id="68" name="TextBox 67"/>
          <p:cNvSpPr txBox="1"/>
          <p:nvPr/>
        </p:nvSpPr>
        <p:spPr>
          <a:xfrm>
            <a:off x="7491785" y="20858"/>
            <a:ext cx="1652215" cy="584776"/>
          </a:xfrm>
          <a:prstGeom prst="rect">
            <a:avLst/>
          </a:prstGeom>
          <a:noFill/>
        </p:spPr>
        <p:txBody>
          <a:bodyPr wrap="none" rtlCol="0">
            <a:spAutoFit/>
          </a:bodyPr>
          <a:lstStyle/>
          <a:p>
            <a:pPr algn="r" defTabSz="457200"/>
            <a:r>
              <a:rPr lang="en-US" sz="3200" dirty="0" smtClean="0">
                <a:solidFill>
                  <a:srgbClr val="FF0000"/>
                </a:solidFill>
                <a:latin typeface="Helvetica"/>
                <a:cs typeface="Helvetica"/>
              </a:rPr>
              <a:t>Training</a:t>
            </a:r>
            <a:endParaRPr lang="en-US" sz="2800" dirty="0">
              <a:solidFill>
                <a:srgbClr val="FFFFFF"/>
              </a:solidFill>
              <a:latin typeface="Helvetica"/>
              <a:cs typeface="Helvetica"/>
            </a:endParaRPr>
          </a:p>
        </p:txBody>
      </p:sp>
      <p:sp>
        <p:nvSpPr>
          <p:cNvPr id="69" name="TextBox 68"/>
          <p:cNvSpPr txBox="1"/>
          <p:nvPr/>
        </p:nvSpPr>
        <p:spPr>
          <a:xfrm>
            <a:off x="6859947" y="6217055"/>
            <a:ext cx="2274982" cy="584776"/>
          </a:xfrm>
          <a:prstGeom prst="rect">
            <a:avLst/>
          </a:prstGeom>
          <a:noFill/>
        </p:spPr>
        <p:txBody>
          <a:bodyPr wrap="none" rtlCol="0" anchor="b">
            <a:spAutoFit/>
          </a:bodyPr>
          <a:lstStyle/>
          <a:p>
            <a:pPr algn="r" defTabSz="457200"/>
            <a:r>
              <a:rPr lang="en-US" sz="3200" dirty="0" smtClean="0">
                <a:solidFill>
                  <a:srgbClr val="FF0000"/>
                </a:solidFill>
                <a:latin typeface="Helvetica"/>
                <a:cs typeface="Helvetica"/>
              </a:rPr>
              <a:t>Community</a:t>
            </a:r>
            <a:endParaRPr lang="en-US" sz="3200" dirty="0">
              <a:solidFill>
                <a:srgbClr val="FFFFFF"/>
              </a:solidFill>
              <a:latin typeface="Helvetica"/>
              <a:cs typeface="Helvetica"/>
            </a:endParaRPr>
          </a:p>
        </p:txBody>
      </p:sp>
      <p:sp>
        <p:nvSpPr>
          <p:cNvPr id="70" name="TextBox 69"/>
          <p:cNvSpPr txBox="1"/>
          <p:nvPr/>
        </p:nvSpPr>
        <p:spPr>
          <a:xfrm>
            <a:off x="3625403" y="2605116"/>
            <a:ext cx="1872628" cy="584776"/>
          </a:xfrm>
          <a:prstGeom prst="rect">
            <a:avLst/>
          </a:prstGeom>
          <a:noFill/>
        </p:spPr>
        <p:txBody>
          <a:bodyPr wrap="none" rtlCol="0" anchor="t">
            <a:spAutoFit/>
          </a:bodyPr>
          <a:lstStyle/>
          <a:p>
            <a:pPr algn="ctr" defTabSz="457200"/>
            <a:r>
              <a:rPr lang="en-US" sz="3200" dirty="0" smtClean="0">
                <a:solidFill>
                  <a:srgbClr val="FF0000"/>
                </a:solidFill>
                <a:latin typeface="Helvetica"/>
                <a:cs typeface="Helvetica"/>
              </a:rPr>
              <a:t>Outreach</a:t>
            </a:r>
            <a:endParaRPr lang="en-US" sz="3200" dirty="0">
              <a:solidFill>
                <a:srgbClr val="FF0000"/>
              </a:solidFill>
              <a:latin typeface="Helvetica"/>
              <a:cs typeface="Helvetica"/>
            </a:endParaRPr>
          </a:p>
        </p:txBody>
      </p:sp>
      <p:sp>
        <p:nvSpPr>
          <p:cNvPr id="71" name="TextBox 70"/>
          <p:cNvSpPr txBox="1"/>
          <p:nvPr/>
        </p:nvSpPr>
        <p:spPr>
          <a:xfrm>
            <a:off x="4941786" y="525210"/>
            <a:ext cx="3896987" cy="1015663"/>
          </a:xfrm>
          <a:prstGeom prst="rect">
            <a:avLst/>
          </a:prstGeom>
          <a:noFill/>
        </p:spPr>
        <p:txBody>
          <a:bodyPr wrap="square" rtlCol="0" anchor="t">
            <a:spAutoFit/>
          </a:bodyPr>
          <a:lstStyle/>
          <a:p>
            <a:pPr algn="ctr" defTabSz="457200"/>
            <a:r>
              <a:rPr lang="en-US" sz="2000" dirty="0" smtClean="0">
                <a:solidFill>
                  <a:prstClr val="white"/>
                </a:solidFill>
                <a:latin typeface="Helvetica Light"/>
                <a:cs typeface="Helvetica Light"/>
              </a:rPr>
              <a:t>Delivering essential software skills to researchers via CDTs, institutions &amp; doctoral schools</a:t>
            </a:r>
            <a:endParaRPr lang="en-US" sz="2000" dirty="0">
              <a:solidFill>
                <a:prstClr val="white"/>
              </a:solidFill>
              <a:latin typeface="Helvetica Light"/>
              <a:cs typeface="Helvetica Light"/>
            </a:endParaRPr>
          </a:p>
        </p:txBody>
      </p:sp>
      <p:sp>
        <p:nvSpPr>
          <p:cNvPr id="72" name="TextBox 71"/>
          <p:cNvSpPr txBox="1"/>
          <p:nvPr/>
        </p:nvSpPr>
        <p:spPr>
          <a:xfrm>
            <a:off x="246841" y="525210"/>
            <a:ext cx="3896987" cy="1323439"/>
          </a:xfrm>
          <a:prstGeom prst="rect">
            <a:avLst/>
          </a:prstGeom>
          <a:noFill/>
        </p:spPr>
        <p:txBody>
          <a:bodyPr wrap="square" rtlCol="0" anchor="t">
            <a:spAutoFit/>
          </a:bodyPr>
          <a:lstStyle/>
          <a:p>
            <a:pPr algn="ctr" defTabSz="457200"/>
            <a:r>
              <a:rPr lang="en-US" sz="2000" dirty="0" smtClean="0">
                <a:solidFill>
                  <a:prstClr val="white"/>
                </a:solidFill>
                <a:latin typeface="Helvetica Light"/>
                <a:cs typeface="Helvetica Light"/>
              </a:rPr>
              <a:t>Helping the community to develop software that meets the needs of reliable, reproducible, and reusable research</a:t>
            </a:r>
            <a:endParaRPr lang="en-US" sz="2000" dirty="0">
              <a:solidFill>
                <a:prstClr val="white"/>
              </a:solidFill>
              <a:latin typeface="Helvetica Light"/>
              <a:cs typeface="Helvetica Light"/>
            </a:endParaRPr>
          </a:p>
        </p:txBody>
      </p:sp>
      <p:sp>
        <p:nvSpPr>
          <p:cNvPr id="73" name="TextBox 72"/>
          <p:cNvSpPr txBox="1"/>
          <p:nvPr/>
        </p:nvSpPr>
        <p:spPr>
          <a:xfrm>
            <a:off x="29043" y="3606276"/>
            <a:ext cx="2999190" cy="1323439"/>
          </a:xfrm>
          <a:prstGeom prst="rect">
            <a:avLst/>
          </a:prstGeom>
          <a:noFill/>
        </p:spPr>
        <p:txBody>
          <a:bodyPr wrap="square" rtlCol="0" anchor="t">
            <a:spAutoFit/>
          </a:bodyPr>
          <a:lstStyle/>
          <a:p>
            <a:pPr algn="ctr" defTabSz="457200"/>
            <a:r>
              <a:rPr lang="en-US" sz="2000" dirty="0" smtClean="0">
                <a:solidFill>
                  <a:prstClr val="white"/>
                </a:solidFill>
                <a:latin typeface="Helvetica Light"/>
                <a:cs typeface="Helvetica Light"/>
              </a:rPr>
              <a:t>Collecting </a:t>
            </a:r>
            <a:r>
              <a:rPr lang="en-US" sz="2000" dirty="0">
                <a:solidFill>
                  <a:prstClr val="white"/>
                </a:solidFill>
                <a:latin typeface="Helvetica Light"/>
                <a:cs typeface="Helvetica Light"/>
              </a:rPr>
              <a:t>evidence </a:t>
            </a:r>
            <a:r>
              <a:rPr lang="en-US" sz="2000" dirty="0" smtClean="0">
                <a:solidFill>
                  <a:prstClr val="white"/>
                </a:solidFill>
                <a:latin typeface="Helvetica Light"/>
                <a:cs typeface="Helvetica Light"/>
              </a:rPr>
              <a:t/>
            </a:r>
            <a:br>
              <a:rPr lang="en-US" sz="2000" dirty="0" smtClean="0">
                <a:solidFill>
                  <a:prstClr val="white"/>
                </a:solidFill>
                <a:latin typeface="Helvetica Light"/>
                <a:cs typeface="Helvetica Light"/>
              </a:rPr>
            </a:br>
            <a:r>
              <a:rPr lang="en-US" sz="2000" dirty="0" smtClean="0">
                <a:solidFill>
                  <a:prstClr val="white"/>
                </a:solidFill>
                <a:latin typeface="Helvetica Light"/>
                <a:cs typeface="Helvetica Light"/>
              </a:rPr>
              <a:t>on </a:t>
            </a:r>
            <a:r>
              <a:rPr lang="en-US" sz="2000" dirty="0">
                <a:solidFill>
                  <a:prstClr val="white"/>
                </a:solidFill>
                <a:latin typeface="Helvetica Light"/>
                <a:cs typeface="Helvetica Light"/>
              </a:rPr>
              <a:t>the community’s software use &amp;</a:t>
            </a:r>
            <a:r>
              <a:rPr lang="en-US" sz="2000" dirty="0" smtClean="0">
                <a:solidFill>
                  <a:prstClr val="white"/>
                </a:solidFill>
                <a:latin typeface="Helvetica Light"/>
                <a:cs typeface="Helvetica Light"/>
              </a:rPr>
              <a:t> </a:t>
            </a:r>
            <a:r>
              <a:rPr lang="en-US" sz="2000" dirty="0">
                <a:solidFill>
                  <a:prstClr val="white"/>
                </a:solidFill>
                <a:latin typeface="Helvetica Light"/>
                <a:cs typeface="Helvetica Light"/>
              </a:rPr>
              <a:t>sharing </a:t>
            </a:r>
            <a:r>
              <a:rPr lang="en-US" sz="2000" dirty="0" smtClean="0">
                <a:solidFill>
                  <a:prstClr val="white"/>
                </a:solidFill>
                <a:latin typeface="Helvetica Light"/>
                <a:cs typeface="Helvetica Light"/>
              </a:rPr>
              <a:t>with stakeholders</a:t>
            </a:r>
            <a:endParaRPr lang="en-US" sz="2000" dirty="0">
              <a:solidFill>
                <a:prstClr val="white"/>
              </a:solidFill>
              <a:latin typeface="Helvetica Light"/>
              <a:cs typeface="Helvetica Light"/>
            </a:endParaRPr>
          </a:p>
        </p:txBody>
      </p:sp>
      <p:sp>
        <p:nvSpPr>
          <p:cNvPr id="74" name="TextBox 73"/>
          <p:cNvSpPr txBox="1"/>
          <p:nvPr/>
        </p:nvSpPr>
        <p:spPr>
          <a:xfrm>
            <a:off x="6141058" y="3606276"/>
            <a:ext cx="2956655" cy="1323439"/>
          </a:xfrm>
          <a:prstGeom prst="rect">
            <a:avLst/>
          </a:prstGeom>
          <a:noFill/>
        </p:spPr>
        <p:txBody>
          <a:bodyPr wrap="square" rtlCol="0" anchor="t">
            <a:spAutoFit/>
          </a:bodyPr>
          <a:lstStyle/>
          <a:p>
            <a:pPr algn="ctr" defTabSz="457200"/>
            <a:r>
              <a:rPr lang="en-US" sz="2000" dirty="0" smtClean="0">
                <a:solidFill>
                  <a:prstClr val="white"/>
                </a:solidFill>
                <a:latin typeface="Helvetica Light"/>
                <a:cs typeface="Helvetica Light"/>
              </a:rPr>
              <a:t>Bringing together </a:t>
            </a:r>
            <a:br>
              <a:rPr lang="en-US" sz="2000" dirty="0" smtClean="0">
                <a:solidFill>
                  <a:prstClr val="white"/>
                </a:solidFill>
                <a:latin typeface="Helvetica Light"/>
                <a:cs typeface="Helvetica Light"/>
              </a:rPr>
            </a:br>
            <a:r>
              <a:rPr lang="en-US" sz="2000" dirty="0" smtClean="0">
                <a:solidFill>
                  <a:prstClr val="white"/>
                </a:solidFill>
                <a:latin typeface="Helvetica Light"/>
                <a:cs typeface="Helvetica Light"/>
              </a:rPr>
              <a:t>the right people to understand and address topical issues </a:t>
            </a:r>
            <a:endParaRPr lang="en-US" sz="2000" dirty="0">
              <a:solidFill>
                <a:prstClr val="white"/>
              </a:solidFill>
              <a:latin typeface="Helvetica Light"/>
              <a:cs typeface="Helvetica Light"/>
            </a:endParaRPr>
          </a:p>
        </p:txBody>
      </p:sp>
      <p:sp>
        <p:nvSpPr>
          <p:cNvPr id="75" name="TextBox 74"/>
          <p:cNvSpPr txBox="1"/>
          <p:nvPr/>
        </p:nvSpPr>
        <p:spPr>
          <a:xfrm>
            <a:off x="3064895" y="3109967"/>
            <a:ext cx="3014211" cy="1015663"/>
          </a:xfrm>
          <a:prstGeom prst="rect">
            <a:avLst/>
          </a:prstGeom>
          <a:noFill/>
        </p:spPr>
        <p:txBody>
          <a:bodyPr wrap="square" rtlCol="0" anchor="t">
            <a:spAutoFit/>
          </a:bodyPr>
          <a:lstStyle/>
          <a:p>
            <a:pPr algn="ctr" defTabSz="457200"/>
            <a:r>
              <a:rPr lang="en-US" sz="2000" dirty="0" smtClean="0">
                <a:solidFill>
                  <a:prstClr val="white"/>
                </a:solidFill>
                <a:latin typeface="Helvetica Light"/>
                <a:cs typeface="Helvetica Light"/>
              </a:rPr>
              <a:t>Exploiting our platform to enable engagement, delivery &amp; uptake</a:t>
            </a:r>
            <a:endParaRPr lang="en-US" sz="2000" dirty="0">
              <a:solidFill>
                <a:prstClr val="white"/>
              </a:solidFill>
              <a:latin typeface="Helvetica Light"/>
              <a:cs typeface="Helvetica Light"/>
            </a:endParaRPr>
          </a:p>
        </p:txBody>
      </p:sp>
      <p:pic>
        <p:nvPicPr>
          <p:cNvPr id="76" name="Picture 75" descr="Without_research_Softwar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1594" y="5146574"/>
            <a:ext cx="1869894" cy="1603374"/>
          </a:xfrm>
          <a:prstGeom prst="rect">
            <a:avLst/>
          </a:prstGeom>
        </p:spPr>
      </p:pic>
      <p:pic>
        <p:nvPicPr>
          <p:cNvPr id="77" name="Picture 7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04968" y="1848650"/>
            <a:ext cx="2646255" cy="1394958"/>
          </a:xfrm>
          <a:prstGeom prst="rect">
            <a:avLst/>
          </a:prstGeom>
        </p:spPr>
      </p:pic>
      <p:pic>
        <p:nvPicPr>
          <p:cNvPr id="78" name="Picture 7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30905" y="2219739"/>
            <a:ext cx="1297328" cy="946574"/>
          </a:xfrm>
          <a:prstGeom prst="rect">
            <a:avLst/>
          </a:prstGeom>
        </p:spPr>
      </p:pic>
      <p:pic>
        <p:nvPicPr>
          <p:cNvPr id="79" name="Picture 7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88407" y="5146574"/>
            <a:ext cx="2462815" cy="1169839"/>
          </a:xfrm>
          <a:prstGeom prst="rect">
            <a:avLst/>
          </a:prstGeom>
        </p:spPr>
      </p:pic>
      <p:pic>
        <p:nvPicPr>
          <p:cNvPr id="80" name="Content Placeholder 5" descr="ER1brite-tube.png"/>
          <p:cNvPicPr>
            <a:picLocks noChangeAspect="1"/>
          </p:cNvPicPr>
          <p:nvPr/>
        </p:nvPicPr>
        <p:blipFill>
          <a:blip r:embed="rId7" cstate="screen">
            <a:extLst>
              <a:ext uri="{28A0092B-C50C-407E-A947-70E740481C1C}">
                <a14:useLocalDpi xmlns:a14="http://schemas.microsoft.com/office/drawing/2010/main"/>
              </a:ext>
            </a:extLst>
          </a:blip>
          <a:srcRect t="-9452" b="-9452"/>
          <a:stretch>
            <a:fillRect/>
          </a:stretch>
        </p:blipFill>
        <p:spPr>
          <a:xfrm>
            <a:off x="1177209" y="2142366"/>
            <a:ext cx="1013223" cy="1101241"/>
          </a:xfrm>
          <a:prstGeom prst="rect">
            <a:avLst/>
          </a:prstGeom>
        </p:spPr>
      </p:pic>
      <p:pic>
        <p:nvPicPr>
          <p:cNvPr id="81" name="Picture 80" descr="Slide3.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3497" y="2219739"/>
            <a:ext cx="1141526" cy="946574"/>
          </a:xfrm>
          <a:prstGeom prst="rect">
            <a:avLst/>
          </a:prstGeom>
        </p:spPr>
      </p:pic>
      <p:grpSp>
        <p:nvGrpSpPr>
          <p:cNvPr id="82" name="Group 81"/>
          <p:cNvGrpSpPr/>
          <p:nvPr/>
        </p:nvGrpSpPr>
        <p:grpSpPr>
          <a:xfrm>
            <a:off x="4696230" y="5146575"/>
            <a:ext cx="1608737" cy="1603374"/>
            <a:chOff x="9458730" y="3182874"/>
            <a:chExt cx="3810000" cy="3797300"/>
          </a:xfrm>
        </p:grpSpPr>
        <p:pic>
          <p:nvPicPr>
            <p:cNvPr id="83" name="Picture 8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71430" y="3182874"/>
              <a:ext cx="1905000" cy="1905000"/>
            </a:xfrm>
            <a:prstGeom prst="rect">
              <a:avLst/>
            </a:prstGeom>
          </p:spPr>
        </p:pic>
        <p:pic>
          <p:nvPicPr>
            <p:cNvPr id="84" name="Picture 8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363730" y="5075174"/>
              <a:ext cx="1905000" cy="1905000"/>
            </a:xfrm>
            <a:prstGeom prst="rect">
              <a:avLst/>
            </a:prstGeom>
          </p:spPr>
        </p:pic>
        <p:pic>
          <p:nvPicPr>
            <p:cNvPr id="85" name="Picture 8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376430" y="3182874"/>
              <a:ext cx="1892300" cy="1892300"/>
            </a:xfrm>
            <a:prstGeom prst="rect">
              <a:avLst/>
            </a:prstGeom>
          </p:spPr>
        </p:pic>
        <p:pic>
          <p:nvPicPr>
            <p:cNvPr id="86" name="Picture 8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458730" y="5075174"/>
              <a:ext cx="1905000" cy="1905000"/>
            </a:xfrm>
            <a:prstGeom prst="rect">
              <a:avLst/>
            </a:prstGeom>
          </p:spPr>
        </p:pic>
      </p:grpSp>
      <p:pic>
        <p:nvPicPr>
          <p:cNvPr id="87" name="Picture 86" descr="Percentage_software_analysis_back bg _clear.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846667" y="5140540"/>
            <a:ext cx="1738520" cy="1170962"/>
          </a:xfrm>
          <a:prstGeom prst="rect">
            <a:avLst/>
          </a:prstGeom>
        </p:spPr>
      </p:pic>
    </p:spTree>
    <p:extLst>
      <p:ext uri="{BB962C8B-B14F-4D97-AF65-F5344CB8AC3E}">
        <p14:creationId xmlns:p14="http://schemas.microsoft.com/office/powerpoint/2010/main" val="3654134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SSI Fellows</a:t>
            </a:r>
            <a:endParaRPr lang="en-US" dirty="0"/>
          </a:p>
        </p:txBody>
      </p:sp>
      <p:sp>
        <p:nvSpPr>
          <p:cNvPr id="6" name="Content Placeholder 5"/>
          <p:cNvSpPr>
            <a:spLocks noGrp="1"/>
          </p:cNvSpPr>
          <p:nvPr>
            <p:ph idx="1"/>
          </p:nvPr>
        </p:nvSpPr>
        <p:spPr>
          <a:xfrm>
            <a:off x="6012160" y="1600200"/>
            <a:ext cx="2903240" cy="4953000"/>
          </a:xfrm>
        </p:spPr>
        <p:txBody>
          <a:bodyPr>
            <a:normAutofit fontScale="85000" lnSpcReduction="20000"/>
          </a:bodyPr>
          <a:lstStyle/>
          <a:p>
            <a:r>
              <a:rPr lang="en-US" dirty="0" smtClean="0"/>
              <a:t>2016:</a:t>
            </a:r>
            <a:br>
              <a:rPr lang="en-US" dirty="0" smtClean="0"/>
            </a:br>
            <a:r>
              <a:rPr lang="en-US" dirty="0" smtClean="0"/>
              <a:t>17 fellows</a:t>
            </a:r>
          </a:p>
          <a:p>
            <a:r>
              <a:rPr lang="en-US" dirty="0" smtClean="0"/>
              <a:t>2015: </a:t>
            </a:r>
            <a:br>
              <a:rPr lang="en-US" dirty="0" smtClean="0"/>
            </a:br>
            <a:r>
              <a:rPr lang="en-US" dirty="0" smtClean="0"/>
              <a:t>19 fellows </a:t>
            </a:r>
          </a:p>
          <a:p>
            <a:r>
              <a:rPr lang="en-US" dirty="0" smtClean="0"/>
              <a:t>2014: </a:t>
            </a:r>
            <a:br>
              <a:rPr lang="en-US" dirty="0" smtClean="0"/>
            </a:br>
            <a:r>
              <a:rPr lang="en-US" dirty="0" smtClean="0"/>
              <a:t>16 fellows</a:t>
            </a:r>
          </a:p>
          <a:p>
            <a:r>
              <a:rPr lang="en-US" dirty="0" smtClean="0"/>
              <a:t>2013: </a:t>
            </a:r>
            <a:br>
              <a:rPr lang="en-US" dirty="0" smtClean="0"/>
            </a:br>
            <a:r>
              <a:rPr lang="en-US" dirty="0" smtClean="0"/>
              <a:t>15 fellows</a:t>
            </a:r>
          </a:p>
          <a:p>
            <a:r>
              <a:rPr lang="en-US" dirty="0" smtClean="0"/>
              <a:t>2012: </a:t>
            </a:r>
            <a:br>
              <a:rPr lang="en-US" dirty="0" smtClean="0"/>
            </a:br>
            <a:r>
              <a:rPr lang="en-US" dirty="0" smtClean="0"/>
              <a:t>10 fellows</a:t>
            </a:r>
          </a:p>
          <a:p>
            <a:r>
              <a:rPr lang="en-US" dirty="0" smtClean="0"/>
              <a:t>Range of subjects, career stages</a:t>
            </a:r>
          </a:p>
          <a:p>
            <a:endParaRPr lang="en-US" dirty="0"/>
          </a:p>
        </p:txBody>
      </p:sp>
      <p:sp>
        <p:nvSpPr>
          <p:cNvPr id="7" name="TextBox 6"/>
          <p:cNvSpPr txBox="1"/>
          <p:nvPr/>
        </p:nvSpPr>
        <p:spPr>
          <a:xfrm>
            <a:off x="4648200" y="6412468"/>
            <a:ext cx="4419600" cy="369332"/>
          </a:xfrm>
          <a:prstGeom prst="rect">
            <a:avLst/>
          </a:prstGeom>
          <a:noFill/>
        </p:spPr>
        <p:txBody>
          <a:bodyPr wrap="square" rtlCol="0">
            <a:spAutoFit/>
          </a:bodyPr>
          <a:lstStyle/>
          <a:p>
            <a:pPr algn="r"/>
            <a:r>
              <a:rPr lang="en-US" b="1" dirty="0" err="1" smtClean="0">
                <a:solidFill>
                  <a:srgbClr val="FF0000"/>
                </a:solidFill>
              </a:rPr>
              <a:t>software.ac.uk</a:t>
            </a:r>
            <a:r>
              <a:rPr lang="en-US" b="1" dirty="0" smtClean="0">
                <a:solidFill>
                  <a:srgbClr val="FF0000"/>
                </a:solidFill>
              </a:rPr>
              <a:t>/fellows</a:t>
            </a:r>
            <a:endParaRPr lang="en-US" b="1" dirty="0">
              <a:solidFill>
                <a:srgbClr val="FF0000"/>
              </a:solidFill>
            </a:endParaRPr>
          </a:p>
        </p:txBody>
      </p:sp>
      <p:pic>
        <p:nvPicPr>
          <p:cNvPr id="2" name="Picture 1"/>
          <p:cNvPicPr>
            <a:picLocks noChangeAspect="1"/>
          </p:cNvPicPr>
          <p:nvPr/>
        </p:nvPicPr>
        <p:blipFill>
          <a:blip r:embed="rId2"/>
          <a:stretch>
            <a:fillRect/>
          </a:stretch>
        </p:blipFill>
        <p:spPr>
          <a:xfrm>
            <a:off x="-36512" y="-26465"/>
            <a:ext cx="2968602" cy="4391569"/>
          </a:xfrm>
          <a:prstGeom prst="rect">
            <a:avLst/>
          </a:prstGeom>
        </p:spPr>
      </p:pic>
      <p:pic>
        <p:nvPicPr>
          <p:cNvPr id="5" name="Picture 4"/>
          <p:cNvPicPr>
            <a:picLocks noChangeAspect="1"/>
          </p:cNvPicPr>
          <p:nvPr/>
        </p:nvPicPr>
        <p:blipFill>
          <a:blip r:embed="rId3"/>
          <a:stretch>
            <a:fillRect/>
          </a:stretch>
        </p:blipFill>
        <p:spPr>
          <a:xfrm>
            <a:off x="2871217" y="-25364"/>
            <a:ext cx="2950835" cy="3598380"/>
          </a:xfrm>
          <a:prstGeom prst="rect">
            <a:avLst/>
          </a:prstGeom>
        </p:spPr>
      </p:pic>
      <p:pic>
        <p:nvPicPr>
          <p:cNvPr id="8" name="Picture 7"/>
          <p:cNvPicPr>
            <a:picLocks noChangeAspect="1"/>
          </p:cNvPicPr>
          <p:nvPr/>
        </p:nvPicPr>
        <p:blipFill>
          <a:blip r:embed="rId4"/>
          <a:stretch>
            <a:fillRect/>
          </a:stretch>
        </p:blipFill>
        <p:spPr>
          <a:xfrm>
            <a:off x="2897601" y="3429000"/>
            <a:ext cx="2898535" cy="3520226"/>
          </a:xfrm>
          <a:prstGeom prst="rect">
            <a:avLst/>
          </a:prstGeom>
        </p:spPr>
      </p:pic>
      <p:pic>
        <p:nvPicPr>
          <p:cNvPr id="9" name="Picture 8"/>
          <p:cNvPicPr>
            <a:picLocks noChangeAspect="1"/>
          </p:cNvPicPr>
          <p:nvPr/>
        </p:nvPicPr>
        <p:blipFill>
          <a:blip r:embed="rId5"/>
          <a:stretch>
            <a:fillRect/>
          </a:stretch>
        </p:blipFill>
        <p:spPr>
          <a:xfrm>
            <a:off x="0" y="4365104"/>
            <a:ext cx="2821114" cy="2492896"/>
          </a:xfrm>
          <a:prstGeom prst="rect">
            <a:avLst/>
          </a:prstGeom>
        </p:spPr>
      </p:pic>
    </p:spTree>
    <p:extLst>
      <p:ext uri="{BB962C8B-B14F-4D97-AF65-F5344CB8AC3E}">
        <p14:creationId xmlns:p14="http://schemas.microsoft.com/office/powerpoint/2010/main" val="16865463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SSI Workshops</a:t>
            </a:r>
            <a:endParaRPr lang="en-US" dirty="0"/>
          </a:p>
        </p:txBody>
      </p:sp>
      <p:sp>
        <p:nvSpPr>
          <p:cNvPr id="3" name="Content Placeholder 2"/>
          <p:cNvSpPr>
            <a:spLocks noGrp="1"/>
          </p:cNvSpPr>
          <p:nvPr>
            <p:ph idx="1"/>
          </p:nvPr>
        </p:nvSpPr>
        <p:spPr>
          <a:xfrm>
            <a:off x="333375" y="1600200"/>
            <a:ext cx="4314825" cy="5141168"/>
          </a:xfrm>
        </p:spPr>
        <p:txBody>
          <a:bodyPr>
            <a:normAutofit fontScale="85000" lnSpcReduction="20000"/>
          </a:bodyPr>
          <a:lstStyle/>
          <a:p>
            <a:r>
              <a:rPr lang="en-US" dirty="0" smtClean="0"/>
              <a:t>Flagship Collaborations Workshop</a:t>
            </a:r>
          </a:p>
          <a:p>
            <a:pPr lvl="1"/>
            <a:r>
              <a:rPr lang="en-US" dirty="0" smtClean="0"/>
              <a:t>Un-conference</a:t>
            </a:r>
          </a:p>
          <a:p>
            <a:pPr lvl="1"/>
            <a:r>
              <a:rPr lang="en-US" dirty="0" smtClean="0"/>
              <a:t>Lightning talks, discussions, </a:t>
            </a:r>
            <a:r>
              <a:rPr lang="en-US" dirty="0" err="1" smtClean="0"/>
              <a:t>hackathon</a:t>
            </a:r>
            <a:endParaRPr lang="en-US" dirty="0" smtClean="0"/>
          </a:p>
          <a:p>
            <a:pPr lvl="1"/>
            <a:r>
              <a:rPr lang="en-US" dirty="0" smtClean="0"/>
              <a:t>From ideas to implementation</a:t>
            </a:r>
          </a:p>
          <a:p>
            <a:pPr lvl="1"/>
            <a:r>
              <a:rPr lang="en-US" dirty="0" smtClean="0"/>
              <a:t>21-23 March, Edinburgh</a:t>
            </a:r>
          </a:p>
          <a:p>
            <a:r>
              <a:rPr lang="en-US" dirty="0" smtClean="0"/>
              <a:t>Topic specific workshops</a:t>
            </a:r>
          </a:p>
          <a:p>
            <a:pPr lvl="1"/>
            <a:r>
              <a:rPr lang="en-US" dirty="0" smtClean="0"/>
              <a:t>IP and Licensing</a:t>
            </a:r>
          </a:p>
          <a:p>
            <a:pPr lvl="1"/>
            <a:r>
              <a:rPr lang="en-US" dirty="0" smtClean="0"/>
              <a:t>Medical data</a:t>
            </a:r>
          </a:p>
          <a:p>
            <a:r>
              <a:rPr lang="en-US" dirty="0" smtClean="0"/>
              <a:t>International WSSSPE series</a:t>
            </a:r>
          </a:p>
          <a:p>
            <a:pPr lvl="1"/>
            <a:endParaRPr lang="en-US" dirty="0" smtClean="0"/>
          </a:p>
          <a:p>
            <a:pPr lvl="1"/>
            <a:endParaRPr lang="en-US" dirty="0" smtClean="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15519" y="1700808"/>
            <a:ext cx="3968441" cy="2232248"/>
          </a:xfrm>
          <a:prstGeom prst="rect">
            <a:avLst/>
          </a:prstGeom>
        </p:spPr>
      </p:pic>
      <p:pic>
        <p:nvPicPr>
          <p:cNvPr id="11" name="Picture 10" descr="simonrezbaz.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48539" y="3861048"/>
            <a:ext cx="3899925" cy="2924944"/>
          </a:xfrm>
          <a:prstGeom prst="rect">
            <a:avLst/>
          </a:prstGeom>
        </p:spPr>
      </p:pic>
      <p:pic>
        <p:nvPicPr>
          <p:cNvPr id="10" name="Picture 9"/>
          <p:cNvPicPr>
            <a:picLocks noChangeAspect="1"/>
          </p:cNvPicPr>
          <p:nvPr/>
        </p:nvPicPr>
        <p:blipFill>
          <a:blip r:embed="rId4"/>
          <a:stretch>
            <a:fillRect/>
          </a:stretch>
        </p:blipFill>
        <p:spPr>
          <a:xfrm>
            <a:off x="8026400" y="6464300"/>
            <a:ext cx="1117600" cy="393700"/>
          </a:xfrm>
          <a:prstGeom prst="rect">
            <a:avLst/>
          </a:prstGeom>
        </p:spPr>
      </p:pic>
    </p:spTree>
    <p:extLst>
      <p:ext uri="{BB962C8B-B14F-4D97-AF65-F5344CB8AC3E}">
        <p14:creationId xmlns:p14="http://schemas.microsoft.com/office/powerpoint/2010/main" val="1147192224"/>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3429000"/>
            <a:ext cx="4572000" cy="3429000"/>
          </a:xfrm>
          <a:prstGeom prst="rect">
            <a:avLst/>
          </a:prstGeom>
          <a:solidFill>
            <a:schemeClr val="accent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11" name="Straight Connector 10"/>
          <p:cNvCxnSpPr/>
          <p:nvPr/>
        </p:nvCxnSpPr>
        <p:spPr>
          <a:xfrm>
            <a:off x="4572000" y="0"/>
            <a:ext cx="0" cy="6858000"/>
          </a:xfrm>
          <a:prstGeom prst="line">
            <a:avLst/>
          </a:prstGeom>
          <a:ln>
            <a:solidFill>
              <a:schemeClr val="bg1">
                <a:lumMod val="50000"/>
              </a:schemeClr>
            </a:solidFill>
            <a:prstDash val="sysDash"/>
          </a:ln>
          <a:effectLst/>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a:off x="0" y="3429000"/>
            <a:ext cx="9144000" cy="0"/>
          </a:xfrm>
          <a:prstGeom prst="line">
            <a:avLst/>
          </a:prstGeom>
          <a:ln>
            <a:solidFill>
              <a:schemeClr val="bg1">
                <a:lumMod val="50000"/>
              </a:schemeClr>
            </a:solidFill>
            <a:prstDash val="sysDash"/>
          </a:ln>
        </p:spPr>
        <p:style>
          <a:lnRef idx="2">
            <a:schemeClr val="accent2"/>
          </a:lnRef>
          <a:fillRef idx="0">
            <a:schemeClr val="accent2"/>
          </a:fillRef>
          <a:effectRef idx="1">
            <a:schemeClr val="accent2"/>
          </a:effectRef>
          <a:fontRef idx="minor">
            <a:schemeClr val="tx1"/>
          </a:fontRef>
        </p:style>
      </p:cxnSp>
      <p:sp>
        <p:nvSpPr>
          <p:cNvPr id="21" name="Rectangle 20"/>
          <p:cNvSpPr/>
          <p:nvPr/>
        </p:nvSpPr>
        <p:spPr>
          <a:xfrm>
            <a:off x="3064895" y="2512786"/>
            <a:ext cx="3014211" cy="1750786"/>
          </a:xfrm>
          <a:prstGeom prst="rect">
            <a:avLst/>
          </a:prstGeom>
          <a:solidFill>
            <a:schemeClr val="tx1"/>
          </a:solidFill>
          <a:ln w="19050" cmpd="sng">
            <a:solidFill>
              <a:schemeClr val="bg1">
                <a:lumMod val="5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66" name="TextBox 65"/>
          <p:cNvSpPr txBox="1"/>
          <p:nvPr/>
        </p:nvSpPr>
        <p:spPr>
          <a:xfrm>
            <a:off x="63497" y="18060"/>
            <a:ext cx="1804100" cy="584776"/>
          </a:xfrm>
          <a:prstGeom prst="rect">
            <a:avLst/>
          </a:prstGeom>
          <a:noFill/>
        </p:spPr>
        <p:txBody>
          <a:bodyPr wrap="none" rtlCol="0">
            <a:spAutoFit/>
          </a:bodyPr>
          <a:lstStyle/>
          <a:p>
            <a:pPr defTabSz="457200"/>
            <a:r>
              <a:rPr lang="en-US" sz="3200" dirty="0" smtClean="0">
                <a:solidFill>
                  <a:srgbClr val="FF0000"/>
                </a:solidFill>
                <a:latin typeface="Helvetica"/>
                <a:cs typeface="Helvetica"/>
              </a:rPr>
              <a:t>Software</a:t>
            </a:r>
            <a:endParaRPr lang="en-US" sz="2400" dirty="0">
              <a:solidFill>
                <a:srgbClr val="FFFFFF"/>
              </a:solidFill>
              <a:latin typeface="Helvetica"/>
              <a:cs typeface="Helvetica"/>
            </a:endParaRPr>
          </a:p>
        </p:txBody>
      </p:sp>
      <p:sp>
        <p:nvSpPr>
          <p:cNvPr id="67" name="TextBox 66"/>
          <p:cNvSpPr txBox="1"/>
          <p:nvPr/>
        </p:nvSpPr>
        <p:spPr>
          <a:xfrm>
            <a:off x="103170" y="6207984"/>
            <a:ext cx="1287532" cy="584776"/>
          </a:xfrm>
          <a:prstGeom prst="rect">
            <a:avLst/>
          </a:prstGeom>
          <a:noFill/>
        </p:spPr>
        <p:txBody>
          <a:bodyPr wrap="none" rtlCol="0" anchor="b">
            <a:spAutoFit/>
          </a:bodyPr>
          <a:lstStyle/>
          <a:p>
            <a:pPr defTabSz="457200"/>
            <a:r>
              <a:rPr lang="en-US" sz="3200" dirty="0" smtClean="0">
                <a:solidFill>
                  <a:srgbClr val="FF0000"/>
                </a:solidFill>
                <a:latin typeface="Helvetica"/>
                <a:cs typeface="Helvetica"/>
              </a:rPr>
              <a:t>Policy</a:t>
            </a:r>
            <a:r>
              <a:rPr lang="en-US" sz="2400" dirty="0" smtClean="0">
                <a:solidFill>
                  <a:srgbClr val="FFFFFF"/>
                </a:solidFill>
                <a:latin typeface="Helvetica"/>
                <a:cs typeface="Helvetica"/>
              </a:rPr>
              <a:t> </a:t>
            </a:r>
            <a:endParaRPr lang="en-US" sz="2400" dirty="0">
              <a:solidFill>
                <a:srgbClr val="FFFFFF"/>
              </a:solidFill>
              <a:latin typeface="Helvetica"/>
              <a:cs typeface="Helvetica"/>
            </a:endParaRPr>
          </a:p>
        </p:txBody>
      </p:sp>
      <p:sp>
        <p:nvSpPr>
          <p:cNvPr id="68" name="TextBox 67"/>
          <p:cNvSpPr txBox="1"/>
          <p:nvPr/>
        </p:nvSpPr>
        <p:spPr>
          <a:xfrm>
            <a:off x="7491785" y="20858"/>
            <a:ext cx="1652215" cy="584776"/>
          </a:xfrm>
          <a:prstGeom prst="rect">
            <a:avLst/>
          </a:prstGeom>
          <a:noFill/>
        </p:spPr>
        <p:txBody>
          <a:bodyPr wrap="none" rtlCol="0">
            <a:spAutoFit/>
          </a:bodyPr>
          <a:lstStyle/>
          <a:p>
            <a:pPr algn="r" defTabSz="457200"/>
            <a:r>
              <a:rPr lang="en-US" sz="3200" dirty="0" smtClean="0">
                <a:solidFill>
                  <a:srgbClr val="FF0000"/>
                </a:solidFill>
                <a:latin typeface="Helvetica"/>
                <a:cs typeface="Helvetica"/>
              </a:rPr>
              <a:t>Training</a:t>
            </a:r>
            <a:endParaRPr lang="en-US" sz="2800" dirty="0">
              <a:solidFill>
                <a:srgbClr val="FFFFFF"/>
              </a:solidFill>
              <a:latin typeface="Helvetica"/>
              <a:cs typeface="Helvetica"/>
            </a:endParaRPr>
          </a:p>
        </p:txBody>
      </p:sp>
      <p:sp>
        <p:nvSpPr>
          <p:cNvPr id="69" name="TextBox 68"/>
          <p:cNvSpPr txBox="1"/>
          <p:nvPr/>
        </p:nvSpPr>
        <p:spPr>
          <a:xfrm>
            <a:off x="6859947" y="6217055"/>
            <a:ext cx="2274982" cy="584776"/>
          </a:xfrm>
          <a:prstGeom prst="rect">
            <a:avLst/>
          </a:prstGeom>
          <a:noFill/>
        </p:spPr>
        <p:txBody>
          <a:bodyPr wrap="none" rtlCol="0" anchor="b">
            <a:spAutoFit/>
          </a:bodyPr>
          <a:lstStyle/>
          <a:p>
            <a:pPr algn="r" defTabSz="457200"/>
            <a:r>
              <a:rPr lang="en-US" sz="3200" dirty="0" smtClean="0">
                <a:solidFill>
                  <a:srgbClr val="FF0000"/>
                </a:solidFill>
                <a:latin typeface="Helvetica"/>
                <a:cs typeface="Helvetica"/>
              </a:rPr>
              <a:t>Community</a:t>
            </a:r>
            <a:endParaRPr lang="en-US" sz="3200" dirty="0">
              <a:solidFill>
                <a:srgbClr val="FFFFFF"/>
              </a:solidFill>
              <a:latin typeface="Helvetica"/>
              <a:cs typeface="Helvetica"/>
            </a:endParaRPr>
          </a:p>
        </p:txBody>
      </p:sp>
      <p:sp>
        <p:nvSpPr>
          <p:cNvPr id="70" name="TextBox 69"/>
          <p:cNvSpPr txBox="1"/>
          <p:nvPr/>
        </p:nvSpPr>
        <p:spPr>
          <a:xfrm>
            <a:off x="3625403" y="2605116"/>
            <a:ext cx="1872628" cy="584776"/>
          </a:xfrm>
          <a:prstGeom prst="rect">
            <a:avLst/>
          </a:prstGeom>
          <a:noFill/>
        </p:spPr>
        <p:txBody>
          <a:bodyPr wrap="none" rtlCol="0" anchor="t">
            <a:spAutoFit/>
          </a:bodyPr>
          <a:lstStyle/>
          <a:p>
            <a:pPr algn="ctr" defTabSz="457200"/>
            <a:r>
              <a:rPr lang="en-US" sz="3200" dirty="0" smtClean="0">
                <a:solidFill>
                  <a:srgbClr val="FF0000"/>
                </a:solidFill>
                <a:latin typeface="Helvetica"/>
                <a:cs typeface="Helvetica"/>
              </a:rPr>
              <a:t>Outreach</a:t>
            </a:r>
            <a:endParaRPr lang="en-US" sz="3200" dirty="0">
              <a:solidFill>
                <a:srgbClr val="FF0000"/>
              </a:solidFill>
              <a:latin typeface="Helvetica"/>
              <a:cs typeface="Helvetica"/>
            </a:endParaRPr>
          </a:p>
        </p:txBody>
      </p:sp>
      <p:sp>
        <p:nvSpPr>
          <p:cNvPr id="71" name="TextBox 70"/>
          <p:cNvSpPr txBox="1"/>
          <p:nvPr/>
        </p:nvSpPr>
        <p:spPr>
          <a:xfrm>
            <a:off x="4941786" y="525210"/>
            <a:ext cx="3896987" cy="1015663"/>
          </a:xfrm>
          <a:prstGeom prst="rect">
            <a:avLst/>
          </a:prstGeom>
          <a:noFill/>
        </p:spPr>
        <p:txBody>
          <a:bodyPr wrap="square" rtlCol="0" anchor="t">
            <a:spAutoFit/>
          </a:bodyPr>
          <a:lstStyle/>
          <a:p>
            <a:pPr algn="ctr" defTabSz="457200"/>
            <a:r>
              <a:rPr lang="en-US" sz="2000" dirty="0" smtClean="0">
                <a:solidFill>
                  <a:prstClr val="white"/>
                </a:solidFill>
                <a:latin typeface="Helvetica Light"/>
                <a:cs typeface="Helvetica Light"/>
              </a:rPr>
              <a:t>Delivering essential software skills to researchers via CDTs, institutions &amp; doctoral schools</a:t>
            </a:r>
            <a:endParaRPr lang="en-US" sz="2000" dirty="0">
              <a:solidFill>
                <a:prstClr val="white"/>
              </a:solidFill>
              <a:latin typeface="Helvetica Light"/>
              <a:cs typeface="Helvetica Light"/>
            </a:endParaRPr>
          </a:p>
        </p:txBody>
      </p:sp>
      <p:sp>
        <p:nvSpPr>
          <p:cNvPr id="72" name="TextBox 71"/>
          <p:cNvSpPr txBox="1"/>
          <p:nvPr/>
        </p:nvSpPr>
        <p:spPr>
          <a:xfrm>
            <a:off x="246841" y="525210"/>
            <a:ext cx="3896987" cy="1323439"/>
          </a:xfrm>
          <a:prstGeom prst="rect">
            <a:avLst/>
          </a:prstGeom>
          <a:noFill/>
        </p:spPr>
        <p:txBody>
          <a:bodyPr wrap="square" rtlCol="0" anchor="t">
            <a:spAutoFit/>
          </a:bodyPr>
          <a:lstStyle/>
          <a:p>
            <a:pPr algn="ctr" defTabSz="457200"/>
            <a:r>
              <a:rPr lang="en-US" sz="2000" dirty="0" smtClean="0">
                <a:solidFill>
                  <a:prstClr val="white"/>
                </a:solidFill>
                <a:latin typeface="Helvetica Light"/>
                <a:cs typeface="Helvetica Light"/>
              </a:rPr>
              <a:t>Helping the community to develop software that meets the needs of reliable, reproducible, and reusable research</a:t>
            </a:r>
            <a:endParaRPr lang="en-US" sz="2000" dirty="0">
              <a:solidFill>
                <a:prstClr val="white"/>
              </a:solidFill>
              <a:latin typeface="Helvetica Light"/>
              <a:cs typeface="Helvetica Light"/>
            </a:endParaRPr>
          </a:p>
        </p:txBody>
      </p:sp>
      <p:sp>
        <p:nvSpPr>
          <p:cNvPr id="73" name="TextBox 72"/>
          <p:cNvSpPr txBox="1"/>
          <p:nvPr/>
        </p:nvSpPr>
        <p:spPr>
          <a:xfrm>
            <a:off x="29043" y="3606276"/>
            <a:ext cx="2999190" cy="1323439"/>
          </a:xfrm>
          <a:prstGeom prst="rect">
            <a:avLst/>
          </a:prstGeom>
          <a:noFill/>
        </p:spPr>
        <p:txBody>
          <a:bodyPr wrap="square" rtlCol="0" anchor="t">
            <a:spAutoFit/>
          </a:bodyPr>
          <a:lstStyle/>
          <a:p>
            <a:pPr algn="ctr" defTabSz="457200"/>
            <a:r>
              <a:rPr lang="en-US" sz="2000" dirty="0" smtClean="0">
                <a:solidFill>
                  <a:prstClr val="white"/>
                </a:solidFill>
                <a:latin typeface="Helvetica Light"/>
                <a:cs typeface="Helvetica Light"/>
              </a:rPr>
              <a:t>Collecting </a:t>
            </a:r>
            <a:r>
              <a:rPr lang="en-US" sz="2000" dirty="0">
                <a:solidFill>
                  <a:prstClr val="white"/>
                </a:solidFill>
                <a:latin typeface="Helvetica Light"/>
                <a:cs typeface="Helvetica Light"/>
              </a:rPr>
              <a:t>evidence </a:t>
            </a:r>
            <a:r>
              <a:rPr lang="en-US" sz="2000" dirty="0" smtClean="0">
                <a:solidFill>
                  <a:prstClr val="white"/>
                </a:solidFill>
                <a:latin typeface="Helvetica Light"/>
                <a:cs typeface="Helvetica Light"/>
              </a:rPr>
              <a:t/>
            </a:r>
            <a:br>
              <a:rPr lang="en-US" sz="2000" dirty="0" smtClean="0">
                <a:solidFill>
                  <a:prstClr val="white"/>
                </a:solidFill>
                <a:latin typeface="Helvetica Light"/>
                <a:cs typeface="Helvetica Light"/>
              </a:rPr>
            </a:br>
            <a:r>
              <a:rPr lang="en-US" sz="2000" dirty="0" smtClean="0">
                <a:solidFill>
                  <a:prstClr val="white"/>
                </a:solidFill>
                <a:latin typeface="Helvetica Light"/>
                <a:cs typeface="Helvetica Light"/>
              </a:rPr>
              <a:t>on </a:t>
            </a:r>
            <a:r>
              <a:rPr lang="en-US" sz="2000" dirty="0">
                <a:solidFill>
                  <a:prstClr val="white"/>
                </a:solidFill>
                <a:latin typeface="Helvetica Light"/>
                <a:cs typeface="Helvetica Light"/>
              </a:rPr>
              <a:t>the community’s software use &amp;</a:t>
            </a:r>
            <a:r>
              <a:rPr lang="en-US" sz="2000" dirty="0" smtClean="0">
                <a:solidFill>
                  <a:prstClr val="white"/>
                </a:solidFill>
                <a:latin typeface="Helvetica Light"/>
                <a:cs typeface="Helvetica Light"/>
              </a:rPr>
              <a:t> </a:t>
            </a:r>
            <a:r>
              <a:rPr lang="en-US" sz="2000" dirty="0">
                <a:solidFill>
                  <a:prstClr val="white"/>
                </a:solidFill>
                <a:latin typeface="Helvetica Light"/>
                <a:cs typeface="Helvetica Light"/>
              </a:rPr>
              <a:t>sharing </a:t>
            </a:r>
            <a:r>
              <a:rPr lang="en-US" sz="2000" dirty="0" smtClean="0">
                <a:solidFill>
                  <a:prstClr val="white"/>
                </a:solidFill>
                <a:latin typeface="Helvetica Light"/>
                <a:cs typeface="Helvetica Light"/>
              </a:rPr>
              <a:t>with stakeholders</a:t>
            </a:r>
            <a:endParaRPr lang="en-US" sz="2000" dirty="0">
              <a:solidFill>
                <a:prstClr val="white"/>
              </a:solidFill>
              <a:latin typeface="Helvetica Light"/>
              <a:cs typeface="Helvetica Light"/>
            </a:endParaRPr>
          </a:p>
        </p:txBody>
      </p:sp>
      <p:sp>
        <p:nvSpPr>
          <p:cNvPr id="74" name="TextBox 73"/>
          <p:cNvSpPr txBox="1"/>
          <p:nvPr/>
        </p:nvSpPr>
        <p:spPr>
          <a:xfrm>
            <a:off x="6141058" y="3606276"/>
            <a:ext cx="2956655" cy="1323439"/>
          </a:xfrm>
          <a:prstGeom prst="rect">
            <a:avLst/>
          </a:prstGeom>
          <a:noFill/>
        </p:spPr>
        <p:txBody>
          <a:bodyPr wrap="square" rtlCol="0" anchor="t">
            <a:spAutoFit/>
          </a:bodyPr>
          <a:lstStyle/>
          <a:p>
            <a:pPr algn="ctr" defTabSz="457200"/>
            <a:r>
              <a:rPr lang="en-US" sz="2000" dirty="0" smtClean="0">
                <a:solidFill>
                  <a:prstClr val="white"/>
                </a:solidFill>
                <a:latin typeface="Helvetica Light"/>
                <a:cs typeface="Helvetica Light"/>
              </a:rPr>
              <a:t>Bringing together </a:t>
            </a:r>
            <a:br>
              <a:rPr lang="en-US" sz="2000" dirty="0" smtClean="0">
                <a:solidFill>
                  <a:prstClr val="white"/>
                </a:solidFill>
                <a:latin typeface="Helvetica Light"/>
                <a:cs typeface="Helvetica Light"/>
              </a:rPr>
            </a:br>
            <a:r>
              <a:rPr lang="en-US" sz="2000" dirty="0" smtClean="0">
                <a:solidFill>
                  <a:prstClr val="white"/>
                </a:solidFill>
                <a:latin typeface="Helvetica Light"/>
                <a:cs typeface="Helvetica Light"/>
              </a:rPr>
              <a:t>the right people to understand and address topical issues </a:t>
            </a:r>
            <a:endParaRPr lang="en-US" sz="2000" dirty="0">
              <a:solidFill>
                <a:prstClr val="white"/>
              </a:solidFill>
              <a:latin typeface="Helvetica Light"/>
              <a:cs typeface="Helvetica Light"/>
            </a:endParaRPr>
          </a:p>
        </p:txBody>
      </p:sp>
      <p:sp>
        <p:nvSpPr>
          <p:cNvPr id="75" name="TextBox 74"/>
          <p:cNvSpPr txBox="1"/>
          <p:nvPr/>
        </p:nvSpPr>
        <p:spPr>
          <a:xfrm>
            <a:off x="3064895" y="3109967"/>
            <a:ext cx="3014211" cy="1015663"/>
          </a:xfrm>
          <a:prstGeom prst="rect">
            <a:avLst/>
          </a:prstGeom>
          <a:noFill/>
        </p:spPr>
        <p:txBody>
          <a:bodyPr wrap="square" rtlCol="0" anchor="t">
            <a:spAutoFit/>
          </a:bodyPr>
          <a:lstStyle/>
          <a:p>
            <a:pPr algn="ctr" defTabSz="457200"/>
            <a:r>
              <a:rPr lang="en-US" sz="2000" dirty="0" smtClean="0">
                <a:solidFill>
                  <a:prstClr val="white"/>
                </a:solidFill>
                <a:latin typeface="Helvetica Light"/>
                <a:cs typeface="Helvetica Light"/>
              </a:rPr>
              <a:t>Exploiting our platform to enable engagement, delivery &amp; uptake</a:t>
            </a:r>
            <a:endParaRPr lang="en-US" sz="2000" dirty="0">
              <a:solidFill>
                <a:prstClr val="white"/>
              </a:solidFill>
              <a:latin typeface="Helvetica Light"/>
              <a:cs typeface="Helvetica Light"/>
            </a:endParaRPr>
          </a:p>
        </p:txBody>
      </p:sp>
      <p:pic>
        <p:nvPicPr>
          <p:cNvPr id="76" name="Picture 75" descr="Without_research_Softwar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1594" y="5146574"/>
            <a:ext cx="1869894" cy="1603374"/>
          </a:xfrm>
          <a:prstGeom prst="rect">
            <a:avLst/>
          </a:prstGeom>
        </p:spPr>
      </p:pic>
      <p:pic>
        <p:nvPicPr>
          <p:cNvPr id="77" name="Picture 7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04968" y="1848650"/>
            <a:ext cx="2646255" cy="1394958"/>
          </a:xfrm>
          <a:prstGeom prst="rect">
            <a:avLst/>
          </a:prstGeom>
        </p:spPr>
      </p:pic>
      <p:pic>
        <p:nvPicPr>
          <p:cNvPr id="78" name="Picture 7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30905" y="2219739"/>
            <a:ext cx="1297328" cy="946574"/>
          </a:xfrm>
          <a:prstGeom prst="rect">
            <a:avLst/>
          </a:prstGeom>
        </p:spPr>
      </p:pic>
      <p:pic>
        <p:nvPicPr>
          <p:cNvPr id="79" name="Picture 7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88407" y="5146574"/>
            <a:ext cx="2462815" cy="1169839"/>
          </a:xfrm>
          <a:prstGeom prst="rect">
            <a:avLst/>
          </a:prstGeom>
        </p:spPr>
      </p:pic>
      <p:pic>
        <p:nvPicPr>
          <p:cNvPr id="80" name="Content Placeholder 5" descr="ER1brite-tube.png"/>
          <p:cNvPicPr>
            <a:picLocks noChangeAspect="1"/>
          </p:cNvPicPr>
          <p:nvPr/>
        </p:nvPicPr>
        <p:blipFill>
          <a:blip r:embed="rId7" cstate="screen">
            <a:extLst>
              <a:ext uri="{28A0092B-C50C-407E-A947-70E740481C1C}">
                <a14:useLocalDpi xmlns:a14="http://schemas.microsoft.com/office/drawing/2010/main"/>
              </a:ext>
            </a:extLst>
          </a:blip>
          <a:srcRect t="-9452" b="-9452"/>
          <a:stretch>
            <a:fillRect/>
          </a:stretch>
        </p:blipFill>
        <p:spPr>
          <a:xfrm>
            <a:off x="1177209" y="2142366"/>
            <a:ext cx="1013223" cy="1101241"/>
          </a:xfrm>
          <a:prstGeom prst="rect">
            <a:avLst/>
          </a:prstGeom>
        </p:spPr>
      </p:pic>
      <p:pic>
        <p:nvPicPr>
          <p:cNvPr id="81" name="Picture 80" descr="Slide3.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3497" y="2219739"/>
            <a:ext cx="1141526" cy="946574"/>
          </a:xfrm>
          <a:prstGeom prst="rect">
            <a:avLst/>
          </a:prstGeom>
        </p:spPr>
      </p:pic>
      <p:grpSp>
        <p:nvGrpSpPr>
          <p:cNvPr id="82" name="Group 81"/>
          <p:cNvGrpSpPr/>
          <p:nvPr/>
        </p:nvGrpSpPr>
        <p:grpSpPr>
          <a:xfrm>
            <a:off x="4696230" y="5146575"/>
            <a:ext cx="1608737" cy="1603374"/>
            <a:chOff x="9458730" y="3182874"/>
            <a:chExt cx="3810000" cy="3797300"/>
          </a:xfrm>
        </p:grpSpPr>
        <p:pic>
          <p:nvPicPr>
            <p:cNvPr id="83" name="Picture 8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71430" y="3182874"/>
              <a:ext cx="1905000" cy="1905000"/>
            </a:xfrm>
            <a:prstGeom prst="rect">
              <a:avLst/>
            </a:prstGeom>
          </p:spPr>
        </p:pic>
        <p:pic>
          <p:nvPicPr>
            <p:cNvPr id="84" name="Picture 8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363730" y="5075174"/>
              <a:ext cx="1905000" cy="1905000"/>
            </a:xfrm>
            <a:prstGeom prst="rect">
              <a:avLst/>
            </a:prstGeom>
          </p:spPr>
        </p:pic>
        <p:pic>
          <p:nvPicPr>
            <p:cNvPr id="85" name="Picture 8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376430" y="3182874"/>
              <a:ext cx="1892300" cy="1892300"/>
            </a:xfrm>
            <a:prstGeom prst="rect">
              <a:avLst/>
            </a:prstGeom>
          </p:spPr>
        </p:pic>
        <p:pic>
          <p:nvPicPr>
            <p:cNvPr id="86" name="Picture 8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458730" y="5075174"/>
              <a:ext cx="1905000" cy="1905000"/>
            </a:xfrm>
            <a:prstGeom prst="rect">
              <a:avLst/>
            </a:prstGeom>
          </p:spPr>
        </p:pic>
      </p:grpSp>
      <p:pic>
        <p:nvPicPr>
          <p:cNvPr id="87" name="Picture 86" descr="Percentage_software_analysis_back bg _clear.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846667" y="5140540"/>
            <a:ext cx="1738520" cy="1170962"/>
          </a:xfrm>
          <a:prstGeom prst="rect">
            <a:avLst/>
          </a:prstGeom>
        </p:spPr>
      </p:pic>
    </p:spTree>
    <p:extLst>
      <p:ext uri="{BB962C8B-B14F-4D97-AF65-F5344CB8AC3E}">
        <p14:creationId xmlns:p14="http://schemas.microsoft.com/office/powerpoint/2010/main" val="754985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Creating a training community</a:t>
            </a:r>
            <a:endParaRPr lang="en-US" dirty="0"/>
          </a:p>
        </p:txBody>
      </p:sp>
      <p:sp>
        <p:nvSpPr>
          <p:cNvPr id="4" name="Content Placeholder 3"/>
          <p:cNvSpPr>
            <a:spLocks noGrp="1"/>
          </p:cNvSpPr>
          <p:nvPr>
            <p:ph idx="1"/>
          </p:nvPr>
        </p:nvSpPr>
        <p:spPr>
          <a:xfrm>
            <a:off x="333375" y="1600200"/>
            <a:ext cx="3476625" cy="4525963"/>
          </a:xfrm>
        </p:spPr>
        <p:txBody>
          <a:bodyPr/>
          <a:lstStyle/>
          <a:p>
            <a:r>
              <a:rPr lang="en-US" dirty="0" smtClean="0"/>
              <a:t>Bringing together 39+ </a:t>
            </a:r>
            <a:r>
              <a:rPr lang="en-US" dirty="0" err="1" smtClean="0"/>
              <a:t>organisations</a:t>
            </a:r>
            <a:r>
              <a:rPr lang="en-US" dirty="0" smtClean="0"/>
              <a:t> with interest in </a:t>
            </a:r>
            <a:r>
              <a:rPr lang="en-US" dirty="0" err="1" smtClean="0"/>
              <a:t>e</a:t>
            </a:r>
            <a:r>
              <a:rPr lang="en-US" dirty="0" smtClean="0"/>
              <a:t>-Infrastructure training</a:t>
            </a:r>
          </a:p>
          <a:p>
            <a:r>
              <a:rPr lang="en-US" dirty="0" smtClean="0"/>
              <a:t>Raising issues and enablers with RCUK, BIS</a:t>
            </a:r>
          </a:p>
          <a:p>
            <a:endParaRPr lang="en-US" dirty="0"/>
          </a:p>
        </p:txBody>
      </p:sp>
      <p:grpSp>
        <p:nvGrpSpPr>
          <p:cNvPr id="7" name="Group 6"/>
          <p:cNvGrpSpPr/>
          <p:nvPr/>
        </p:nvGrpSpPr>
        <p:grpSpPr>
          <a:xfrm>
            <a:off x="3949700" y="1447800"/>
            <a:ext cx="5041900" cy="5181600"/>
            <a:chOff x="3873500" y="1447800"/>
            <a:chExt cx="5041900" cy="518160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873500" y="1447800"/>
              <a:ext cx="5041900" cy="5105400"/>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873500" y="2184400"/>
              <a:ext cx="5041900" cy="4445000"/>
            </a:xfrm>
            <a:prstGeom prst="rect">
              <a:avLst/>
            </a:prstGeom>
          </p:spPr>
        </p:pic>
      </p:grpSp>
      <p:sp>
        <p:nvSpPr>
          <p:cNvPr id="8" name="TextBox 7"/>
          <p:cNvSpPr txBox="1"/>
          <p:nvPr/>
        </p:nvSpPr>
        <p:spPr>
          <a:xfrm>
            <a:off x="381000" y="6019800"/>
            <a:ext cx="4419600" cy="369332"/>
          </a:xfrm>
          <a:prstGeom prst="rect">
            <a:avLst/>
          </a:prstGeom>
          <a:noFill/>
        </p:spPr>
        <p:txBody>
          <a:bodyPr wrap="square" rtlCol="0">
            <a:spAutoFit/>
          </a:bodyPr>
          <a:lstStyle/>
          <a:p>
            <a:r>
              <a:rPr lang="en-US" b="1" dirty="0" err="1" smtClean="0">
                <a:solidFill>
                  <a:srgbClr val="FF0000"/>
                </a:solidFill>
              </a:rPr>
              <a:t>software.ac.uk</a:t>
            </a:r>
            <a:r>
              <a:rPr lang="en-US" b="1" dirty="0" smtClean="0">
                <a:solidFill>
                  <a:srgbClr val="FF0000"/>
                </a:solidFill>
              </a:rPr>
              <a:t>/policy</a:t>
            </a:r>
            <a:endParaRPr lang="en-US" b="1" dirty="0">
              <a:solidFill>
                <a:srgbClr val="FF0000"/>
              </a:solidFill>
            </a:endParaRPr>
          </a:p>
        </p:txBody>
      </p:sp>
      <p:pic>
        <p:nvPicPr>
          <p:cNvPr id="9" name="Picture 8"/>
          <p:cNvPicPr>
            <a:picLocks noChangeAspect="1"/>
          </p:cNvPicPr>
          <p:nvPr/>
        </p:nvPicPr>
        <p:blipFill>
          <a:blip r:embed="rId4"/>
          <a:stretch>
            <a:fillRect/>
          </a:stretch>
        </p:blipFill>
        <p:spPr>
          <a:xfrm>
            <a:off x="0" y="6464300"/>
            <a:ext cx="1117600" cy="393700"/>
          </a:xfrm>
          <a:prstGeom prst="rect">
            <a:avLst/>
          </a:prstGeom>
        </p:spPr>
      </p:pic>
    </p:spTree>
    <p:extLst>
      <p:ext uri="{BB962C8B-B14F-4D97-AF65-F5344CB8AC3E}">
        <p14:creationId xmlns:p14="http://schemas.microsoft.com/office/powerpoint/2010/main" val="20641664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3130" y="2409413"/>
            <a:ext cx="4093487" cy="1631216"/>
          </a:xfrm>
          <a:prstGeom prst="rect">
            <a:avLst/>
          </a:prstGeom>
          <a:noFill/>
        </p:spPr>
        <p:txBody>
          <a:bodyPr wrap="square" rtlCol="0">
            <a:spAutoFit/>
          </a:bodyPr>
          <a:lstStyle/>
          <a:p>
            <a:pPr defTabSz="457200"/>
            <a:r>
              <a:rPr lang="en-US" sz="9600" dirty="0" smtClean="0">
                <a:solidFill>
                  <a:srgbClr val="FFFFFF"/>
                </a:solidFill>
                <a:latin typeface="Helvetica"/>
                <a:cs typeface="Helvetica"/>
              </a:rPr>
              <a:t>£840m</a:t>
            </a:r>
            <a:endParaRPr lang="en-US" sz="9600" dirty="0">
              <a:solidFill>
                <a:srgbClr val="FFFFFF"/>
              </a:solidFill>
              <a:latin typeface="Helvetica"/>
              <a:cs typeface="Helvetica"/>
            </a:endParaRPr>
          </a:p>
        </p:txBody>
      </p:sp>
      <p:sp>
        <p:nvSpPr>
          <p:cNvPr id="7" name="Title 1"/>
          <p:cNvSpPr txBox="1">
            <a:spLocks/>
          </p:cNvSpPr>
          <p:nvPr/>
        </p:nvSpPr>
        <p:spPr>
          <a:xfrm>
            <a:off x="316094" y="3993262"/>
            <a:ext cx="3765055" cy="1143000"/>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prstClr val="white"/>
                </a:solidFill>
                <a:latin typeface="Helvetica Light"/>
                <a:cs typeface="Helvetica Light"/>
              </a:rPr>
              <a:t>Investment in 2013-2014 financial year, an amount that has risen by 3% on average over last four years</a:t>
            </a:r>
          </a:p>
        </p:txBody>
      </p:sp>
      <p:sp>
        <p:nvSpPr>
          <p:cNvPr id="10" name="Title 1"/>
          <p:cNvSpPr>
            <a:spLocks noGrp="1"/>
          </p:cNvSpPr>
          <p:nvPr>
            <p:ph type="title"/>
          </p:nvPr>
        </p:nvSpPr>
        <p:spPr>
          <a:xfrm>
            <a:off x="457200" y="538542"/>
            <a:ext cx="8229600" cy="1143000"/>
          </a:xfrm>
        </p:spPr>
        <p:txBody>
          <a:bodyPr>
            <a:noAutofit/>
          </a:bodyPr>
          <a:lstStyle/>
          <a:p>
            <a:pPr algn="l"/>
            <a:r>
              <a:rPr lang="en-US" dirty="0" smtClean="0">
                <a:solidFill>
                  <a:schemeClr val="bg1"/>
                </a:solidFill>
                <a:latin typeface="Helvetica"/>
                <a:cs typeface="Helvetica"/>
              </a:rPr>
              <a:t>The cost of UK research that</a:t>
            </a:r>
            <a:br>
              <a:rPr lang="en-US" dirty="0" smtClean="0">
                <a:solidFill>
                  <a:schemeClr val="bg1"/>
                </a:solidFill>
                <a:latin typeface="Helvetica"/>
                <a:cs typeface="Helvetica"/>
              </a:rPr>
            </a:br>
            <a:r>
              <a:rPr lang="en-US" dirty="0" smtClean="0">
                <a:solidFill>
                  <a:schemeClr val="bg1"/>
                </a:solidFill>
                <a:latin typeface="Helvetica"/>
                <a:cs typeface="Helvetica"/>
              </a:rPr>
              <a:t>relies on software</a:t>
            </a:r>
            <a:endParaRPr lang="en-US" dirty="0">
              <a:solidFill>
                <a:schemeClr val="bg1"/>
              </a:solidFill>
              <a:latin typeface="Helvetica"/>
              <a:cs typeface="Helvetica"/>
            </a:endParaRPr>
          </a:p>
        </p:txBody>
      </p:sp>
      <p:sp>
        <p:nvSpPr>
          <p:cNvPr id="8" name="TextBox 7"/>
          <p:cNvSpPr txBox="1"/>
          <p:nvPr/>
        </p:nvSpPr>
        <p:spPr>
          <a:xfrm>
            <a:off x="5062855" y="2409413"/>
            <a:ext cx="3765055" cy="1631216"/>
          </a:xfrm>
          <a:prstGeom prst="rect">
            <a:avLst/>
          </a:prstGeom>
          <a:noFill/>
        </p:spPr>
        <p:txBody>
          <a:bodyPr wrap="square" rtlCol="0">
            <a:spAutoFit/>
          </a:bodyPr>
          <a:lstStyle/>
          <a:p>
            <a:pPr algn="ctr" defTabSz="457200"/>
            <a:r>
              <a:rPr lang="en-US" sz="9600" dirty="0" smtClean="0">
                <a:solidFill>
                  <a:srgbClr val="FFFFFF"/>
                </a:solidFill>
                <a:latin typeface="Helvetica"/>
                <a:cs typeface="Helvetica"/>
              </a:rPr>
              <a:t>30%</a:t>
            </a:r>
            <a:endParaRPr lang="en-US" sz="9600" dirty="0">
              <a:solidFill>
                <a:srgbClr val="FFFFFF"/>
              </a:solidFill>
              <a:latin typeface="Helvetica"/>
              <a:cs typeface="Helvetica"/>
            </a:endParaRPr>
          </a:p>
        </p:txBody>
      </p:sp>
      <p:sp>
        <p:nvSpPr>
          <p:cNvPr id="9" name="Title 1"/>
          <p:cNvSpPr txBox="1">
            <a:spLocks/>
          </p:cNvSpPr>
          <p:nvPr/>
        </p:nvSpPr>
        <p:spPr>
          <a:xfrm>
            <a:off x="5062855" y="3997471"/>
            <a:ext cx="3765055" cy="1383373"/>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prstClr val="white"/>
                </a:solidFill>
                <a:latin typeface="Helvetica Light"/>
                <a:cs typeface="Helvetica Light"/>
              </a:rPr>
              <a:t>Of total research investment has been spent on research which relies on software over the last four financial years</a:t>
            </a:r>
            <a:endParaRPr lang="en-US" sz="1800" dirty="0">
              <a:solidFill>
                <a:prstClr val="white"/>
              </a:solidFill>
              <a:latin typeface="Helvetica Light"/>
              <a:cs typeface="Helvetica Light"/>
            </a:endParaRPr>
          </a:p>
        </p:txBody>
      </p:sp>
      <p:sp>
        <p:nvSpPr>
          <p:cNvPr id="13" name="TextBox 12"/>
          <p:cNvSpPr txBox="1"/>
          <p:nvPr/>
        </p:nvSpPr>
        <p:spPr>
          <a:xfrm>
            <a:off x="0" y="6496021"/>
            <a:ext cx="9144000" cy="307777"/>
          </a:xfrm>
          <a:prstGeom prst="rect">
            <a:avLst/>
          </a:prstGeom>
          <a:noFill/>
        </p:spPr>
        <p:txBody>
          <a:bodyPr wrap="square" rtlCol="0">
            <a:spAutoFit/>
          </a:bodyPr>
          <a:lstStyle/>
          <a:p>
            <a:pPr defTabSz="457200"/>
            <a:r>
              <a:rPr lang="en-US" sz="1400" i="1" dirty="0" smtClean="0">
                <a:solidFill>
                  <a:srgbClr val="FFFFFF"/>
                </a:solidFill>
                <a:latin typeface="Helvetica Light"/>
                <a:cs typeface="Helvetica Light"/>
              </a:rPr>
              <a:t>Analysis of data from 49,650 grant titles and abstracts published on Gateway to Research covering 2010-2014.  </a:t>
            </a:r>
            <a:endParaRPr lang="en-US" sz="1400" i="1" dirty="0">
              <a:solidFill>
                <a:srgbClr val="FFFFFF"/>
              </a:solidFill>
              <a:latin typeface="Helvetica Light"/>
              <a:cs typeface="Helvetica Light"/>
            </a:endParaRPr>
          </a:p>
        </p:txBody>
      </p:sp>
    </p:spTree>
    <p:extLst>
      <p:ext uri="{BB962C8B-B14F-4D97-AF65-F5344CB8AC3E}">
        <p14:creationId xmlns:p14="http://schemas.microsoft.com/office/powerpoint/2010/main" val="1414724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Career Paths in UK</a:t>
            </a:r>
            <a:endParaRPr lang="en-US" dirty="0"/>
          </a:p>
        </p:txBody>
      </p:sp>
      <p:pic>
        <p:nvPicPr>
          <p:cNvPr id="3" name="Picture 2"/>
          <p:cNvPicPr>
            <a:picLocks noChangeAspect="1"/>
          </p:cNvPicPr>
          <p:nvPr/>
        </p:nvPicPr>
        <p:blipFill>
          <a:blip r:embed="rId2"/>
          <a:stretch>
            <a:fillRect/>
          </a:stretch>
        </p:blipFill>
        <p:spPr>
          <a:xfrm>
            <a:off x="0" y="0"/>
            <a:ext cx="9144000" cy="6847760"/>
          </a:xfrm>
          <a:prstGeom prst="rect">
            <a:avLst/>
          </a:prstGeom>
        </p:spPr>
      </p:pic>
      <p:sp>
        <p:nvSpPr>
          <p:cNvPr id="4" name="TextBox 3"/>
          <p:cNvSpPr txBox="1"/>
          <p:nvPr/>
        </p:nvSpPr>
        <p:spPr>
          <a:xfrm>
            <a:off x="1539985" y="42446"/>
            <a:ext cx="2879615" cy="338554"/>
          </a:xfrm>
          <a:prstGeom prst="rect">
            <a:avLst/>
          </a:prstGeom>
          <a:solidFill>
            <a:schemeClr val="bg1"/>
          </a:solidFill>
        </p:spPr>
        <p:txBody>
          <a:bodyPr wrap="none" rtlCol="0">
            <a:spAutoFit/>
          </a:bodyPr>
          <a:lstStyle/>
          <a:p>
            <a:r>
              <a:rPr lang="en-US" sz="1600" dirty="0" smtClean="0">
                <a:solidFill>
                  <a:prstClr val="black"/>
                </a:solidFill>
              </a:rPr>
              <a:t>Careers outside academic sector</a:t>
            </a:r>
            <a:endParaRPr lang="en-US" sz="1600" dirty="0">
              <a:solidFill>
                <a:prstClr val="black"/>
              </a:solidFill>
            </a:endParaRPr>
          </a:p>
        </p:txBody>
      </p:sp>
      <p:sp>
        <p:nvSpPr>
          <p:cNvPr id="5" name="TextBox 4"/>
          <p:cNvSpPr txBox="1"/>
          <p:nvPr/>
        </p:nvSpPr>
        <p:spPr>
          <a:xfrm>
            <a:off x="7162800" y="304800"/>
            <a:ext cx="1766028" cy="830997"/>
          </a:xfrm>
          <a:prstGeom prst="rect">
            <a:avLst/>
          </a:prstGeom>
          <a:solidFill>
            <a:schemeClr val="bg1"/>
          </a:solidFill>
        </p:spPr>
        <p:txBody>
          <a:bodyPr wrap="none" rtlCol="0">
            <a:spAutoFit/>
          </a:bodyPr>
          <a:lstStyle/>
          <a:p>
            <a:r>
              <a:rPr lang="en-US" sz="1600" dirty="0" smtClean="0">
                <a:solidFill>
                  <a:prstClr val="black"/>
                </a:solidFill>
              </a:rPr>
              <a:t>Non-university</a:t>
            </a:r>
          </a:p>
          <a:p>
            <a:r>
              <a:rPr lang="en-US" sz="1600" dirty="0" smtClean="0">
                <a:solidFill>
                  <a:prstClr val="black"/>
                </a:solidFill>
              </a:rPr>
              <a:t>Research (industry,</a:t>
            </a:r>
            <a:br>
              <a:rPr lang="en-US" sz="1600" dirty="0" smtClean="0">
                <a:solidFill>
                  <a:prstClr val="black"/>
                </a:solidFill>
              </a:rPr>
            </a:br>
            <a:r>
              <a:rPr lang="en-US" sz="1600" dirty="0" smtClean="0">
                <a:solidFill>
                  <a:prstClr val="black"/>
                </a:solidFill>
              </a:rPr>
              <a:t>government etc.)</a:t>
            </a:r>
            <a:endParaRPr lang="en-US" sz="1600" dirty="0">
              <a:solidFill>
                <a:prstClr val="black"/>
              </a:solidFill>
            </a:endParaRPr>
          </a:p>
        </p:txBody>
      </p:sp>
      <p:sp>
        <p:nvSpPr>
          <p:cNvPr id="6" name="TextBox 5"/>
          <p:cNvSpPr txBox="1"/>
          <p:nvPr/>
        </p:nvSpPr>
        <p:spPr>
          <a:xfrm>
            <a:off x="7567469" y="5943600"/>
            <a:ext cx="966931" cy="338554"/>
          </a:xfrm>
          <a:prstGeom prst="rect">
            <a:avLst/>
          </a:prstGeom>
          <a:solidFill>
            <a:schemeClr val="bg1"/>
          </a:solidFill>
        </p:spPr>
        <p:txBody>
          <a:bodyPr wrap="none" rtlCol="0">
            <a:spAutoFit/>
          </a:bodyPr>
          <a:lstStyle/>
          <a:p>
            <a:r>
              <a:rPr lang="en-US" sz="1600" dirty="0" smtClean="0">
                <a:solidFill>
                  <a:prstClr val="black"/>
                </a:solidFill>
              </a:rPr>
              <a:t>Professor</a:t>
            </a:r>
            <a:endParaRPr lang="en-US" sz="1600" dirty="0">
              <a:solidFill>
                <a:prstClr val="black"/>
              </a:solidFill>
            </a:endParaRPr>
          </a:p>
        </p:txBody>
      </p:sp>
      <p:sp>
        <p:nvSpPr>
          <p:cNvPr id="7" name="TextBox 6"/>
          <p:cNvSpPr txBox="1"/>
          <p:nvPr/>
        </p:nvSpPr>
        <p:spPr>
          <a:xfrm>
            <a:off x="5036324" y="5943600"/>
            <a:ext cx="1364476" cy="584776"/>
          </a:xfrm>
          <a:prstGeom prst="rect">
            <a:avLst/>
          </a:prstGeom>
          <a:solidFill>
            <a:schemeClr val="bg1"/>
          </a:solidFill>
        </p:spPr>
        <p:txBody>
          <a:bodyPr wrap="none" rtlCol="0">
            <a:spAutoFit/>
          </a:bodyPr>
          <a:lstStyle/>
          <a:p>
            <a:pPr algn="ctr"/>
            <a:r>
              <a:rPr lang="en-US" sz="1600" dirty="0" smtClean="0">
                <a:solidFill>
                  <a:prstClr val="black"/>
                </a:solidFill>
              </a:rPr>
              <a:t>Permanent</a:t>
            </a:r>
            <a:br>
              <a:rPr lang="en-US" sz="1600" dirty="0" smtClean="0">
                <a:solidFill>
                  <a:prstClr val="black"/>
                </a:solidFill>
              </a:rPr>
            </a:br>
            <a:r>
              <a:rPr lang="en-US" sz="1600" dirty="0" smtClean="0">
                <a:solidFill>
                  <a:prstClr val="black"/>
                </a:solidFill>
              </a:rPr>
              <a:t>Research Staff </a:t>
            </a:r>
            <a:endParaRPr lang="en-US" sz="1600" dirty="0">
              <a:solidFill>
                <a:prstClr val="black"/>
              </a:solidFill>
            </a:endParaRPr>
          </a:p>
        </p:txBody>
      </p:sp>
      <p:sp>
        <p:nvSpPr>
          <p:cNvPr id="8" name="TextBox 7"/>
          <p:cNvSpPr txBox="1"/>
          <p:nvPr/>
        </p:nvSpPr>
        <p:spPr>
          <a:xfrm>
            <a:off x="2315351" y="5943600"/>
            <a:ext cx="1189849" cy="584776"/>
          </a:xfrm>
          <a:prstGeom prst="rect">
            <a:avLst/>
          </a:prstGeom>
          <a:solidFill>
            <a:schemeClr val="bg1"/>
          </a:solidFill>
        </p:spPr>
        <p:txBody>
          <a:bodyPr wrap="none" rtlCol="0">
            <a:spAutoFit/>
          </a:bodyPr>
          <a:lstStyle/>
          <a:p>
            <a:pPr algn="ctr"/>
            <a:r>
              <a:rPr lang="en-US" sz="1600" dirty="0" smtClean="0">
                <a:solidFill>
                  <a:prstClr val="black"/>
                </a:solidFill>
              </a:rPr>
              <a:t>Early Career</a:t>
            </a:r>
          </a:p>
          <a:p>
            <a:pPr algn="ctr"/>
            <a:r>
              <a:rPr lang="en-US" sz="1600" dirty="0" smtClean="0">
                <a:solidFill>
                  <a:prstClr val="black"/>
                </a:solidFill>
              </a:rPr>
              <a:t>Research</a:t>
            </a:r>
            <a:endParaRPr lang="en-US" sz="1600" dirty="0">
              <a:solidFill>
                <a:prstClr val="black"/>
              </a:solidFill>
            </a:endParaRPr>
          </a:p>
        </p:txBody>
      </p:sp>
      <p:sp>
        <p:nvSpPr>
          <p:cNvPr id="9" name="TextBox 8"/>
          <p:cNvSpPr txBox="1"/>
          <p:nvPr/>
        </p:nvSpPr>
        <p:spPr>
          <a:xfrm rot="16200000">
            <a:off x="-433446" y="4290954"/>
            <a:ext cx="1290337" cy="338554"/>
          </a:xfrm>
          <a:prstGeom prst="rect">
            <a:avLst/>
          </a:prstGeom>
          <a:solidFill>
            <a:schemeClr val="bg1"/>
          </a:solidFill>
        </p:spPr>
        <p:txBody>
          <a:bodyPr wrap="none" rtlCol="0">
            <a:spAutoFit/>
          </a:bodyPr>
          <a:lstStyle/>
          <a:p>
            <a:pPr algn="ctr"/>
            <a:r>
              <a:rPr lang="en-US" sz="1600" dirty="0" smtClean="0">
                <a:solidFill>
                  <a:prstClr val="black"/>
                </a:solidFill>
              </a:rPr>
              <a:t>PhD students</a:t>
            </a:r>
            <a:endParaRPr lang="en-US" sz="1600" dirty="0">
              <a:solidFill>
                <a:prstClr val="black"/>
              </a:solidFill>
            </a:endParaRPr>
          </a:p>
        </p:txBody>
      </p:sp>
      <p:sp>
        <p:nvSpPr>
          <p:cNvPr id="10" name="TextBox 9"/>
          <p:cNvSpPr txBox="1"/>
          <p:nvPr/>
        </p:nvSpPr>
        <p:spPr>
          <a:xfrm>
            <a:off x="1143000" y="6553200"/>
            <a:ext cx="7979042" cy="276999"/>
          </a:xfrm>
          <a:prstGeom prst="rect">
            <a:avLst/>
          </a:prstGeom>
          <a:noFill/>
        </p:spPr>
        <p:txBody>
          <a:bodyPr wrap="none" rtlCol="0">
            <a:spAutoFit/>
          </a:bodyPr>
          <a:lstStyle/>
          <a:p>
            <a:r>
              <a:rPr lang="en-US" sz="1200" i="1" dirty="0" smtClean="0">
                <a:solidFill>
                  <a:prstClr val="black"/>
                </a:solidFill>
              </a:rPr>
              <a:t>Source: The Scientific Century, Royal Society, 2010 (revised to reflect first stage clarification from “What Do PhD’s Do?” study)</a:t>
            </a:r>
            <a:endParaRPr lang="en-US" sz="1200" i="1" dirty="0">
              <a:solidFill>
                <a:prstClr val="black"/>
              </a:solidFill>
            </a:endParaRPr>
          </a:p>
        </p:txBody>
      </p:sp>
      <p:sp>
        <p:nvSpPr>
          <p:cNvPr id="11" name="TextBox 10"/>
          <p:cNvSpPr txBox="1"/>
          <p:nvPr/>
        </p:nvSpPr>
        <p:spPr>
          <a:xfrm>
            <a:off x="6553200" y="1143000"/>
            <a:ext cx="2483296" cy="3046988"/>
          </a:xfrm>
          <a:prstGeom prst="rect">
            <a:avLst/>
          </a:prstGeom>
          <a:solidFill>
            <a:schemeClr val="bg1">
              <a:alpha val="71000"/>
            </a:schemeClr>
          </a:solidFill>
        </p:spPr>
        <p:txBody>
          <a:bodyPr wrap="square" rtlCol="0">
            <a:spAutoFit/>
          </a:bodyPr>
          <a:lstStyle/>
          <a:p>
            <a:pPr algn="r"/>
            <a:r>
              <a:rPr lang="en-US" sz="4800" dirty="0" smtClean="0">
                <a:solidFill>
                  <a:srgbClr val="FF0000"/>
                </a:solidFill>
                <a:effectLst>
                  <a:outerShdw blurRad="50800" dist="38100" dir="2700000" algn="tl" rotWithShape="0">
                    <a:prstClr val="black">
                      <a:alpha val="40000"/>
                    </a:prstClr>
                  </a:outerShdw>
                </a:effectLst>
              </a:rPr>
              <a:t>UK STEM graduate career paths</a:t>
            </a:r>
            <a:endParaRPr lang="en-US" sz="4800" dirty="0">
              <a:solidFill>
                <a:srgbClr val="FF0000"/>
              </a:solidFill>
              <a:effectLst>
                <a:outerShdw blurRad="50800" dist="38100" dir="2700000" algn="tl" rotWithShape="0">
                  <a:prstClr val="black">
                    <a:alpha val="40000"/>
                  </a:prstClr>
                </a:outerShdw>
              </a:effectLst>
            </a:endParaRPr>
          </a:p>
        </p:txBody>
      </p:sp>
      <p:sp>
        <p:nvSpPr>
          <p:cNvPr id="12" name="Right Arrow 11"/>
          <p:cNvSpPr/>
          <p:nvPr/>
        </p:nvSpPr>
        <p:spPr>
          <a:xfrm rot="9026765">
            <a:off x="6295682" y="4766731"/>
            <a:ext cx="990600" cy="762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9377234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Scale>
                                      <p:cBhvr>
                                        <p:cTn id="7"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2"/>
                                        </p:tgtEl>
                                        <p:attrNameLst>
                                          <p:attrName>ppt_x</p:attrName>
                                          <p:attrName>ppt_y</p:attrName>
                                        </p:attrNameLst>
                                      </p:cBhvr>
                                    </p:animMotion>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Campaign for careers</a:t>
            </a:r>
            <a:endParaRPr lang="en-US" dirty="0"/>
          </a:p>
        </p:txBody>
      </p:sp>
      <p:pic>
        <p:nvPicPr>
          <p:cNvPr id="5" name="Picture 4" descr="CapturFiles_3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1600" y="2209800"/>
            <a:ext cx="6172200" cy="3602475"/>
          </a:xfrm>
          <a:prstGeom prst="rect">
            <a:avLst/>
          </a:prstGeom>
          <a:scene3d>
            <a:camera prst="isometricOffAxis2Right">
              <a:rot lat="1080000" lon="17760000" rev="0"/>
            </a:camera>
            <a:lightRig rig="threePt" dir="t"/>
          </a:scene3d>
        </p:spPr>
      </p:pic>
      <p:pic>
        <p:nvPicPr>
          <p:cNvPr id="11" name="Picture 10" descr="CapturFiles_35.png"/>
          <p:cNvPicPr>
            <a:picLocks noChangeAspect="1"/>
          </p:cNvPicPr>
          <p:nvPr/>
        </p:nvPicPr>
        <p:blipFill>
          <a:blip r:embed="rId3"/>
          <a:stretch>
            <a:fillRect/>
          </a:stretch>
        </p:blipFill>
        <p:spPr>
          <a:xfrm>
            <a:off x="228600" y="2156022"/>
            <a:ext cx="5181600" cy="3863777"/>
          </a:xfrm>
          <a:prstGeom prst="rect">
            <a:avLst/>
          </a:prstGeom>
          <a:scene3d>
            <a:camera prst="isometricOffAxis2Right">
              <a:rot lat="1080000" lon="17760000" rev="0"/>
            </a:camera>
            <a:lightRig rig="threePt" dir="t"/>
          </a:scene3d>
        </p:spPr>
      </p:pic>
      <p:pic>
        <p:nvPicPr>
          <p:cNvPr id="6" name="Picture 5" descr="CapturFiles_34.png"/>
          <p:cNvPicPr>
            <a:picLocks noChangeAspect="1"/>
          </p:cNvPicPr>
          <p:nvPr/>
        </p:nvPicPr>
        <p:blipFill>
          <a:blip r:embed="rId4"/>
          <a:stretch>
            <a:fillRect/>
          </a:stretch>
        </p:blipFill>
        <p:spPr>
          <a:xfrm>
            <a:off x="1600199" y="2209800"/>
            <a:ext cx="6189147" cy="3588000"/>
          </a:xfrm>
          <a:prstGeom prst="rect">
            <a:avLst/>
          </a:prstGeom>
          <a:scene3d>
            <a:camera prst="isometricOffAxis2Right">
              <a:rot lat="1080000" lon="17760000" rev="0"/>
            </a:camera>
            <a:lightRig rig="threePt" dir="t"/>
          </a:scene3d>
        </p:spPr>
      </p:pic>
      <p:pic>
        <p:nvPicPr>
          <p:cNvPr id="14" name="Picture 13" descr="CapturFiles_38.png"/>
          <p:cNvPicPr>
            <a:picLocks noChangeAspect="1"/>
          </p:cNvPicPr>
          <p:nvPr/>
        </p:nvPicPr>
        <p:blipFill>
          <a:blip r:embed="rId5"/>
          <a:stretch>
            <a:fillRect/>
          </a:stretch>
        </p:blipFill>
        <p:spPr>
          <a:xfrm>
            <a:off x="3152676" y="2209800"/>
            <a:ext cx="6296124" cy="3617455"/>
          </a:xfrm>
          <a:prstGeom prst="rect">
            <a:avLst/>
          </a:prstGeom>
          <a:scene3d>
            <a:camera prst="isometricOffAxis2Right">
              <a:rot lat="1080000" lon="17760000" rev="0"/>
            </a:camera>
            <a:lightRig rig="threePt" dir="t"/>
          </a:scene3d>
        </p:spPr>
      </p:pic>
      <p:pic>
        <p:nvPicPr>
          <p:cNvPr id="12" name="Picture 11" descr="CapturFiles_36.png"/>
          <p:cNvPicPr>
            <a:picLocks noChangeAspect="1"/>
          </p:cNvPicPr>
          <p:nvPr/>
        </p:nvPicPr>
        <p:blipFill>
          <a:blip r:embed="rId6"/>
          <a:stretch>
            <a:fillRect/>
          </a:stretch>
        </p:blipFill>
        <p:spPr>
          <a:xfrm>
            <a:off x="4953001" y="2087712"/>
            <a:ext cx="5257800" cy="3846647"/>
          </a:xfrm>
          <a:prstGeom prst="rect">
            <a:avLst/>
          </a:prstGeom>
          <a:scene3d>
            <a:camera prst="isometricOffAxis2Right">
              <a:rot lat="1080000" lon="17760000" rev="0"/>
            </a:camera>
            <a:lightRig rig="threePt" dir="t"/>
          </a:scene3d>
        </p:spPr>
      </p:pic>
      <p:sp>
        <p:nvSpPr>
          <p:cNvPr id="8" name="TextBox 7"/>
          <p:cNvSpPr txBox="1"/>
          <p:nvPr/>
        </p:nvSpPr>
        <p:spPr>
          <a:xfrm>
            <a:off x="4648200" y="6412468"/>
            <a:ext cx="4419600" cy="369332"/>
          </a:xfrm>
          <a:prstGeom prst="rect">
            <a:avLst/>
          </a:prstGeom>
          <a:noFill/>
        </p:spPr>
        <p:txBody>
          <a:bodyPr wrap="square" rtlCol="0">
            <a:spAutoFit/>
          </a:bodyPr>
          <a:lstStyle/>
          <a:p>
            <a:pPr algn="r"/>
            <a:r>
              <a:rPr lang="en-US" b="1" dirty="0" err="1" smtClean="0">
                <a:solidFill>
                  <a:srgbClr val="FF0000"/>
                </a:solidFill>
              </a:rPr>
              <a:t>www.rse.ac.uk</a:t>
            </a:r>
            <a:endParaRPr lang="en-US" b="1" dirty="0">
              <a:solidFill>
                <a:srgbClr val="FF0000"/>
              </a:solidFill>
            </a:endParaRPr>
          </a:p>
        </p:txBody>
      </p:sp>
      <p:pic>
        <p:nvPicPr>
          <p:cNvPr id="9" name="Picture 8"/>
          <p:cNvPicPr>
            <a:picLocks noChangeAspect="1"/>
          </p:cNvPicPr>
          <p:nvPr/>
        </p:nvPicPr>
        <p:blipFill>
          <a:blip r:embed="rId7"/>
          <a:stretch>
            <a:fillRect/>
          </a:stretch>
        </p:blipFill>
        <p:spPr>
          <a:xfrm>
            <a:off x="24947" y="6464300"/>
            <a:ext cx="1117600" cy="393700"/>
          </a:xfrm>
          <a:prstGeom prst="rect">
            <a:avLst/>
          </a:prstGeom>
        </p:spPr>
      </p:pic>
      <p:grpSp>
        <p:nvGrpSpPr>
          <p:cNvPr id="15" name="Group 14"/>
          <p:cNvGrpSpPr/>
          <p:nvPr/>
        </p:nvGrpSpPr>
        <p:grpSpPr>
          <a:xfrm>
            <a:off x="1055216" y="1371601"/>
            <a:ext cx="7033569" cy="4952999"/>
            <a:chOff x="1055216" y="1371601"/>
            <a:chExt cx="7033569" cy="4952999"/>
          </a:xfrm>
        </p:grpSpPr>
        <p:pic>
          <p:nvPicPr>
            <p:cNvPr id="10" name="Picture 9"/>
            <p:cNvPicPr>
              <a:picLocks noChangeAspect="1"/>
            </p:cNvPicPr>
            <p:nvPr/>
          </p:nvPicPr>
          <p:blipFill>
            <a:blip r:embed="rId8"/>
            <a:stretch>
              <a:fillRect/>
            </a:stretch>
          </p:blipFill>
          <p:spPr>
            <a:xfrm>
              <a:off x="1055216" y="1371601"/>
              <a:ext cx="7033569" cy="4952999"/>
            </a:xfrm>
            <a:prstGeom prst="rect">
              <a:avLst/>
            </a:prstGeom>
          </p:spPr>
        </p:pic>
        <p:sp>
          <p:nvSpPr>
            <p:cNvPr id="13" name="TextBox 12"/>
            <p:cNvSpPr txBox="1"/>
            <p:nvPr/>
          </p:nvSpPr>
          <p:spPr>
            <a:xfrm>
              <a:off x="3581400" y="1600200"/>
              <a:ext cx="4419600" cy="461665"/>
            </a:xfrm>
            <a:prstGeom prst="rect">
              <a:avLst/>
            </a:prstGeom>
            <a:noFill/>
          </p:spPr>
          <p:txBody>
            <a:bodyPr wrap="square" rtlCol="0">
              <a:spAutoFit/>
            </a:bodyPr>
            <a:lstStyle/>
            <a:p>
              <a:pPr algn="r"/>
              <a:r>
                <a:rPr lang="en-US" sz="2400" b="1" dirty="0" smtClean="0">
                  <a:solidFill>
                    <a:srgbClr val="FF0000"/>
                  </a:solidFill>
                </a:rPr>
                <a:t>http://</a:t>
              </a:r>
              <a:r>
                <a:rPr lang="en-US" sz="2400" b="1" dirty="0" err="1" smtClean="0">
                  <a:solidFill>
                    <a:srgbClr val="FF0000"/>
                  </a:solidFill>
                </a:rPr>
                <a:t>www.rse.ac.uk</a:t>
              </a:r>
              <a:r>
                <a:rPr lang="en-US" sz="2400" b="1" dirty="0" smtClean="0">
                  <a:solidFill>
                    <a:srgbClr val="FF0000"/>
                  </a:solidFill>
                </a:rPr>
                <a:t>/</a:t>
              </a:r>
              <a:endParaRPr lang="en-US" sz="2400" b="1" dirty="0">
                <a:solidFill>
                  <a:srgbClr val="FF0000"/>
                </a:solidFill>
              </a:endParaRPr>
            </a:p>
          </p:txBody>
        </p:sp>
      </p:grpSp>
      <p:pic>
        <p:nvPicPr>
          <p:cNvPr id="2" name="Picture 1" descr="14380169_10154680988740757_4266652248045229001_o.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368300"/>
            <a:ext cx="9144000" cy="6098977"/>
          </a:xfrm>
          <a:prstGeom prst="rect">
            <a:avLst/>
          </a:prstGeom>
        </p:spPr>
      </p:pic>
    </p:spTree>
    <p:extLst>
      <p:ext uri="{BB962C8B-B14F-4D97-AF65-F5344CB8AC3E}">
        <p14:creationId xmlns:p14="http://schemas.microsoft.com/office/powerpoint/2010/main" val="89744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4572000" y="0"/>
            <a:ext cx="0" cy="6858000"/>
          </a:xfrm>
          <a:prstGeom prst="line">
            <a:avLst/>
          </a:prstGeom>
          <a:ln>
            <a:solidFill>
              <a:schemeClr val="bg1">
                <a:lumMod val="50000"/>
              </a:schemeClr>
            </a:solidFill>
            <a:prstDash val="sysDash"/>
          </a:ln>
          <a:effectLst/>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a:off x="0" y="3429000"/>
            <a:ext cx="9144000" cy="0"/>
          </a:xfrm>
          <a:prstGeom prst="line">
            <a:avLst/>
          </a:prstGeom>
          <a:ln>
            <a:solidFill>
              <a:schemeClr val="bg1">
                <a:lumMod val="50000"/>
              </a:schemeClr>
            </a:solidFill>
            <a:prstDash val="sysDash"/>
          </a:ln>
        </p:spPr>
        <p:style>
          <a:lnRef idx="2">
            <a:schemeClr val="accent2"/>
          </a:lnRef>
          <a:fillRef idx="0">
            <a:schemeClr val="accent2"/>
          </a:fillRef>
          <a:effectRef idx="1">
            <a:schemeClr val="accent2"/>
          </a:effectRef>
          <a:fontRef idx="minor">
            <a:schemeClr val="tx1"/>
          </a:fontRef>
        </p:style>
      </p:cxnSp>
      <p:sp>
        <p:nvSpPr>
          <p:cNvPr id="21" name="Rectangle 20"/>
          <p:cNvSpPr/>
          <p:nvPr/>
        </p:nvSpPr>
        <p:spPr>
          <a:xfrm>
            <a:off x="3064895" y="2512786"/>
            <a:ext cx="3014211" cy="1750786"/>
          </a:xfrm>
          <a:prstGeom prst="rect">
            <a:avLst/>
          </a:prstGeom>
          <a:solidFill>
            <a:schemeClr val="accent2">
              <a:lumMod val="75000"/>
            </a:schemeClr>
          </a:solidFill>
          <a:ln w="19050" cmpd="sng">
            <a:solidFill>
              <a:schemeClr val="bg1">
                <a:lumMod val="5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66" name="TextBox 65"/>
          <p:cNvSpPr txBox="1"/>
          <p:nvPr/>
        </p:nvSpPr>
        <p:spPr>
          <a:xfrm>
            <a:off x="63497" y="18060"/>
            <a:ext cx="1804100" cy="584776"/>
          </a:xfrm>
          <a:prstGeom prst="rect">
            <a:avLst/>
          </a:prstGeom>
          <a:noFill/>
        </p:spPr>
        <p:txBody>
          <a:bodyPr wrap="none" rtlCol="0">
            <a:spAutoFit/>
          </a:bodyPr>
          <a:lstStyle/>
          <a:p>
            <a:pPr defTabSz="457200"/>
            <a:r>
              <a:rPr lang="en-US" sz="3200" dirty="0" smtClean="0">
                <a:solidFill>
                  <a:srgbClr val="FF0000"/>
                </a:solidFill>
                <a:latin typeface="Helvetica"/>
                <a:cs typeface="Helvetica"/>
              </a:rPr>
              <a:t>Software</a:t>
            </a:r>
            <a:endParaRPr lang="en-US" sz="2400" dirty="0">
              <a:solidFill>
                <a:srgbClr val="FFFFFF"/>
              </a:solidFill>
              <a:latin typeface="Helvetica"/>
              <a:cs typeface="Helvetica"/>
            </a:endParaRPr>
          </a:p>
        </p:txBody>
      </p:sp>
      <p:sp>
        <p:nvSpPr>
          <p:cNvPr id="67" name="TextBox 66"/>
          <p:cNvSpPr txBox="1"/>
          <p:nvPr/>
        </p:nvSpPr>
        <p:spPr>
          <a:xfrm>
            <a:off x="103170" y="6207984"/>
            <a:ext cx="1287532" cy="584776"/>
          </a:xfrm>
          <a:prstGeom prst="rect">
            <a:avLst/>
          </a:prstGeom>
          <a:noFill/>
        </p:spPr>
        <p:txBody>
          <a:bodyPr wrap="none" rtlCol="0" anchor="b">
            <a:spAutoFit/>
          </a:bodyPr>
          <a:lstStyle/>
          <a:p>
            <a:pPr defTabSz="457200"/>
            <a:r>
              <a:rPr lang="en-US" sz="3200" dirty="0" smtClean="0">
                <a:solidFill>
                  <a:srgbClr val="FF0000"/>
                </a:solidFill>
                <a:latin typeface="Helvetica"/>
                <a:cs typeface="Helvetica"/>
              </a:rPr>
              <a:t>Policy</a:t>
            </a:r>
            <a:r>
              <a:rPr lang="en-US" sz="2400" dirty="0" smtClean="0">
                <a:solidFill>
                  <a:srgbClr val="FFFFFF"/>
                </a:solidFill>
                <a:latin typeface="Helvetica"/>
                <a:cs typeface="Helvetica"/>
              </a:rPr>
              <a:t> </a:t>
            </a:r>
            <a:endParaRPr lang="en-US" sz="2400" dirty="0">
              <a:solidFill>
                <a:srgbClr val="FFFFFF"/>
              </a:solidFill>
              <a:latin typeface="Helvetica"/>
              <a:cs typeface="Helvetica"/>
            </a:endParaRPr>
          </a:p>
        </p:txBody>
      </p:sp>
      <p:sp>
        <p:nvSpPr>
          <p:cNvPr id="68" name="TextBox 67"/>
          <p:cNvSpPr txBox="1"/>
          <p:nvPr/>
        </p:nvSpPr>
        <p:spPr>
          <a:xfrm>
            <a:off x="7491785" y="20858"/>
            <a:ext cx="1652215" cy="584776"/>
          </a:xfrm>
          <a:prstGeom prst="rect">
            <a:avLst/>
          </a:prstGeom>
          <a:noFill/>
        </p:spPr>
        <p:txBody>
          <a:bodyPr wrap="none" rtlCol="0">
            <a:spAutoFit/>
          </a:bodyPr>
          <a:lstStyle/>
          <a:p>
            <a:pPr algn="r" defTabSz="457200"/>
            <a:r>
              <a:rPr lang="en-US" sz="3200" dirty="0" smtClean="0">
                <a:solidFill>
                  <a:srgbClr val="FF0000"/>
                </a:solidFill>
                <a:latin typeface="Helvetica"/>
                <a:cs typeface="Helvetica"/>
              </a:rPr>
              <a:t>Training</a:t>
            </a:r>
            <a:endParaRPr lang="en-US" sz="2800" dirty="0">
              <a:solidFill>
                <a:srgbClr val="FFFFFF"/>
              </a:solidFill>
              <a:latin typeface="Helvetica"/>
              <a:cs typeface="Helvetica"/>
            </a:endParaRPr>
          </a:p>
        </p:txBody>
      </p:sp>
      <p:sp>
        <p:nvSpPr>
          <p:cNvPr id="69" name="TextBox 68"/>
          <p:cNvSpPr txBox="1"/>
          <p:nvPr/>
        </p:nvSpPr>
        <p:spPr>
          <a:xfrm>
            <a:off x="6859947" y="6217055"/>
            <a:ext cx="2274982" cy="584776"/>
          </a:xfrm>
          <a:prstGeom prst="rect">
            <a:avLst/>
          </a:prstGeom>
          <a:noFill/>
        </p:spPr>
        <p:txBody>
          <a:bodyPr wrap="none" rtlCol="0" anchor="b">
            <a:spAutoFit/>
          </a:bodyPr>
          <a:lstStyle/>
          <a:p>
            <a:pPr algn="r" defTabSz="457200"/>
            <a:r>
              <a:rPr lang="en-US" sz="3200" dirty="0" smtClean="0">
                <a:solidFill>
                  <a:srgbClr val="FF0000"/>
                </a:solidFill>
                <a:latin typeface="Helvetica"/>
                <a:cs typeface="Helvetica"/>
              </a:rPr>
              <a:t>Community</a:t>
            </a:r>
            <a:endParaRPr lang="en-US" sz="3200" dirty="0">
              <a:solidFill>
                <a:srgbClr val="FFFFFF"/>
              </a:solidFill>
              <a:latin typeface="Helvetica"/>
              <a:cs typeface="Helvetica"/>
            </a:endParaRPr>
          </a:p>
        </p:txBody>
      </p:sp>
      <p:sp>
        <p:nvSpPr>
          <p:cNvPr id="70" name="TextBox 69"/>
          <p:cNvSpPr txBox="1"/>
          <p:nvPr/>
        </p:nvSpPr>
        <p:spPr>
          <a:xfrm>
            <a:off x="3625403" y="2605116"/>
            <a:ext cx="1872628" cy="584776"/>
          </a:xfrm>
          <a:prstGeom prst="rect">
            <a:avLst/>
          </a:prstGeom>
          <a:noFill/>
        </p:spPr>
        <p:txBody>
          <a:bodyPr wrap="none" rtlCol="0" anchor="t">
            <a:spAutoFit/>
          </a:bodyPr>
          <a:lstStyle/>
          <a:p>
            <a:pPr algn="ctr" defTabSz="457200"/>
            <a:r>
              <a:rPr lang="en-US" sz="3200" dirty="0" smtClean="0">
                <a:solidFill>
                  <a:srgbClr val="FF0000"/>
                </a:solidFill>
                <a:latin typeface="Helvetica"/>
                <a:cs typeface="Helvetica"/>
              </a:rPr>
              <a:t>Outreach</a:t>
            </a:r>
            <a:endParaRPr lang="en-US" sz="3200" dirty="0">
              <a:solidFill>
                <a:srgbClr val="FF0000"/>
              </a:solidFill>
              <a:latin typeface="Helvetica"/>
              <a:cs typeface="Helvetica"/>
            </a:endParaRPr>
          </a:p>
        </p:txBody>
      </p:sp>
      <p:sp>
        <p:nvSpPr>
          <p:cNvPr id="71" name="TextBox 70"/>
          <p:cNvSpPr txBox="1"/>
          <p:nvPr/>
        </p:nvSpPr>
        <p:spPr>
          <a:xfrm>
            <a:off x="4941786" y="525210"/>
            <a:ext cx="3896987" cy="1015663"/>
          </a:xfrm>
          <a:prstGeom prst="rect">
            <a:avLst/>
          </a:prstGeom>
          <a:noFill/>
        </p:spPr>
        <p:txBody>
          <a:bodyPr wrap="square" rtlCol="0" anchor="t">
            <a:spAutoFit/>
          </a:bodyPr>
          <a:lstStyle/>
          <a:p>
            <a:pPr algn="ctr" defTabSz="457200"/>
            <a:r>
              <a:rPr lang="en-US" sz="2000" dirty="0" smtClean="0">
                <a:solidFill>
                  <a:prstClr val="white"/>
                </a:solidFill>
                <a:latin typeface="Helvetica Light"/>
                <a:cs typeface="Helvetica Light"/>
              </a:rPr>
              <a:t>Delivering essential software skills to researchers via CDTs, institutions &amp; doctoral schools</a:t>
            </a:r>
            <a:endParaRPr lang="en-US" sz="2000" dirty="0">
              <a:solidFill>
                <a:prstClr val="white"/>
              </a:solidFill>
              <a:latin typeface="Helvetica Light"/>
              <a:cs typeface="Helvetica Light"/>
            </a:endParaRPr>
          </a:p>
        </p:txBody>
      </p:sp>
      <p:sp>
        <p:nvSpPr>
          <p:cNvPr id="72" name="TextBox 71"/>
          <p:cNvSpPr txBox="1"/>
          <p:nvPr/>
        </p:nvSpPr>
        <p:spPr>
          <a:xfrm>
            <a:off x="246841" y="525210"/>
            <a:ext cx="3896987" cy="1323439"/>
          </a:xfrm>
          <a:prstGeom prst="rect">
            <a:avLst/>
          </a:prstGeom>
          <a:noFill/>
        </p:spPr>
        <p:txBody>
          <a:bodyPr wrap="square" rtlCol="0" anchor="t">
            <a:spAutoFit/>
          </a:bodyPr>
          <a:lstStyle/>
          <a:p>
            <a:pPr algn="ctr" defTabSz="457200"/>
            <a:r>
              <a:rPr lang="en-US" sz="2000" dirty="0" smtClean="0">
                <a:solidFill>
                  <a:prstClr val="white"/>
                </a:solidFill>
                <a:latin typeface="Helvetica Light"/>
                <a:cs typeface="Helvetica Light"/>
              </a:rPr>
              <a:t>Helping the community to develop software that meets the needs of reliable, reproducible, and reusable research</a:t>
            </a:r>
            <a:endParaRPr lang="en-US" sz="2000" dirty="0">
              <a:solidFill>
                <a:prstClr val="white"/>
              </a:solidFill>
              <a:latin typeface="Helvetica Light"/>
              <a:cs typeface="Helvetica Light"/>
            </a:endParaRPr>
          </a:p>
        </p:txBody>
      </p:sp>
      <p:sp>
        <p:nvSpPr>
          <p:cNvPr id="73" name="TextBox 72"/>
          <p:cNvSpPr txBox="1"/>
          <p:nvPr/>
        </p:nvSpPr>
        <p:spPr>
          <a:xfrm>
            <a:off x="29043" y="3606276"/>
            <a:ext cx="2999190" cy="1323439"/>
          </a:xfrm>
          <a:prstGeom prst="rect">
            <a:avLst/>
          </a:prstGeom>
          <a:noFill/>
        </p:spPr>
        <p:txBody>
          <a:bodyPr wrap="square" rtlCol="0" anchor="t">
            <a:spAutoFit/>
          </a:bodyPr>
          <a:lstStyle/>
          <a:p>
            <a:pPr algn="ctr" defTabSz="457200"/>
            <a:r>
              <a:rPr lang="en-US" sz="2000" dirty="0" smtClean="0">
                <a:solidFill>
                  <a:prstClr val="white"/>
                </a:solidFill>
                <a:latin typeface="Helvetica Light"/>
                <a:cs typeface="Helvetica Light"/>
              </a:rPr>
              <a:t>Collecting </a:t>
            </a:r>
            <a:r>
              <a:rPr lang="en-US" sz="2000" dirty="0">
                <a:solidFill>
                  <a:prstClr val="white"/>
                </a:solidFill>
                <a:latin typeface="Helvetica Light"/>
                <a:cs typeface="Helvetica Light"/>
              </a:rPr>
              <a:t>evidence </a:t>
            </a:r>
            <a:r>
              <a:rPr lang="en-US" sz="2000" dirty="0" smtClean="0">
                <a:solidFill>
                  <a:prstClr val="white"/>
                </a:solidFill>
                <a:latin typeface="Helvetica Light"/>
                <a:cs typeface="Helvetica Light"/>
              </a:rPr>
              <a:t/>
            </a:r>
            <a:br>
              <a:rPr lang="en-US" sz="2000" dirty="0" smtClean="0">
                <a:solidFill>
                  <a:prstClr val="white"/>
                </a:solidFill>
                <a:latin typeface="Helvetica Light"/>
                <a:cs typeface="Helvetica Light"/>
              </a:rPr>
            </a:br>
            <a:r>
              <a:rPr lang="en-US" sz="2000" dirty="0" smtClean="0">
                <a:solidFill>
                  <a:prstClr val="white"/>
                </a:solidFill>
                <a:latin typeface="Helvetica Light"/>
                <a:cs typeface="Helvetica Light"/>
              </a:rPr>
              <a:t>on </a:t>
            </a:r>
            <a:r>
              <a:rPr lang="en-US" sz="2000" dirty="0">
                <a:solidFill>
                  <a:prstClr val="white"/>
                </a:solidFill>
                <a:latin typeface="Helvetica Light"/>
                <a:cs typeface="Helvetica Light"/>
              </a:rPr>
              <a:t>the community’s software use &amp;</a:t>
            </a:r>
            <a:r>
              <a:rPr lang="en-US" sz="2000" dirty="0" smtClean="0">
                <a:solidFill>
                  <a:prstClr val="white"/>
                </a:solidFill>
                <a:latin typeface="Helvetica Light"/>
                <a:cs typeface="Helvetica Light"/>
              </a:rPr>
              <a:t> </a:t>
            </a:r>
            <a:r>
              <a:rPr lang="en-US" sz="2000" dirty="0">
                <a:solidFill>
                  <a:prstClr val="white"/>
                </a:solidFill>
                <a:latin typeface="Helvetica Light"/>
                <a:cs typeface="Helvetica Light"/>
              </a:rPr>
              <a:t>sharing </a:t>
            </a:r>
            <a:r>
              <a:rPr lang="en-US" sz="2000" dirty="0" smtClean="0">
                <a:solidFill>
                  <a:prstClr val="white"/>
                </a:solidFill>
                <a:latin typeface="Helvetica Light"/>
                <a:cs typeface="Helvetica Light"/>
              </a:rPr>
              <a:t>with stakeholders</a:t>
            </a:r>
            <a:endParaRPr lang="en-US" sz="2000" dirty="0">
              <a:solidFill>
                <a:prstClr val="white"/>
              </a:solidFill>
              <a:latin typeface="Helvetica Light"/>
              <a:cs typeface="Helvetica Light"/>
            </a:endParaRPr>
          </a:p>
        </p:txBody>
      </p:sp>
      <p:sp>
        <p:nvSpPr>
          <p:cNvPr id="74" name="TextBox 73"/>
          <p:cNvSpPr txBox="1"/>
          <p:nvPr/>
        </p:nvSpPr>
        <p:spPr>
          <a:xfrm>
            <a:off x="6141058" y="3606276"/>
            <a:ext cx="2956655" cy="1323439"/>
          </a:xfrm>
          <a:prstGeom prst="rect">
            <a:avLst/>
          </a:prstGeom>
          <a:noFill/>
        </p:spPr>
        <p:txBody>
          <a:bodyPr wrap="square" rtlCol="0" anchor="t">
            <a:spAutoFit/>
          </a:bodyPr>
          <a:lstStyle/>
          <a:p>
            <a:pPr algn="ctr" defTabSz="457200"/>
            <a:r>
              <a:rPr lang="en-US" sz="2000" dirty="0" smtClean="0">
                <a:solidFill>
                  <a:prstClr val="white"/>
                </a:solidFill>
                <a:latin typeface="Helvetica Light"/>
                <a:cs typeface="Helvetica Light"/>
              </a:rPr>
              <a:t>Bringing together </a:t>
            </a:r>
            <a:br>
              <a:rPr lang="en-US" sz="2000" dirty="0" smtClean="0">
                <a:solidFill>
                  <a:prstClr val="white"/>
                </a:solidFill>
                <a:latin typeface="Helvetica Light"/>
                <a:cs typeface="Helvetica Light"/>
              </a:rPr>
            </a:br>
            <a:r>
              <a:rPr lang="en-US" sz="2000" dirty="0" smtClean="0">
                <a:solidFill>
                  <a:prstClr val="white"/>
                </a:solidFill>
                <a:latin typeface="Helvetica Light"/>
                <a:cs typeface="Helvetica Light"/>
              </a:rPr>
              <a:t>the right people to understand and address topical issues </a:t>
            </a:r>
            <a:endParaRPr lang="en-US" sz="2000" dirty="0">
              <a:solidFill>
                <a:prstClr val="white"/>
              </a:solidFill>
              <a:latin typeface="Helvetica Light"/>
              <a:cs typeface="Helvetica Light"/>
            </a:endParaRPr>
          </a:p>
        </p:txBody>
      </p:sp>
      <p:sp>
        <p:nvSpPr>
          <p:cNvPr id="75" name="TextBox 74"/>
          <p:cNvSpPr txBox="1"/>
          <p:nvPr/>
        </p:nvSpPr>
        <p:spPr>
          <a:xfrm>
            <a:off x="3064895" y="3109967"/>
            <a:ext cx="3014211" cy="1015663"/>
          </a:xfrm>
          <a:prstGeom prst="rect">
            <a:avLst/>
          </a:prstGeom>
          <a:noFill/>
        </p:spPr>
        <p:txBody>
          <a:bodyPr wrap="square" rtlCol="0" anchor="t">
            <a:spAutoFit/>
          </a:bodyPr>
          <a:lstStyle/>
          <a:p>
            <a:pPr algn="ctr" defTabSz="457200"/>
            <a:r>
              <a:rPr lang="en-US" sz="2000" dirty="0" smtClean="0">
                <a:solidFill>
                  <a:prstClr val="white"/>
                </a:solidFill>
                <a:latin typeface="Helvetica Light"/>
                <a:cs typeface="Helvetica Light"/>
              </a:rPr>
              <a:t>Exploiting our platform to enable engagement, delivery &amp; uptake</a:t>
            </a:r>
            <a:endParaRPr lang="en-US" sz="2000" dirty="0">
              <a:solidFill>
                <a:prstClr val="white"/>
              </a:solidFill>
              <a:latin typeface="Helvetica Light"/>
              <a:cs typeface="Helvetica Light"/>
            </a:endParaRPr>
          </a:p>
        </p:txBody>
      </p:sp>
      <p:pic>
        <p:nvPicPr>
          <p:cNvPr id="76" name="Picture 75" descr="Without_research_Softwar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1594" y="5146574"/>
            <a:ext cx="1869894" cy="1603374"/>
          </a:xfrm>
          <a:prstGeom prst="rect">
            <a:avLst/>
          </a:prstGeom>
        </p:spPr>
      </p:pic>
      <p:pic>
        <p:nvPicPr>
          <p:cNvPr id="77" name="Picture 7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04968" y="1848650"/>
            <a:ext cx="2646255" cy="1394958"/>
          </a:xfrm>
          <a:prstGeom prst="rect">
            <a:avLst/>
          </a:prstGeom>
        </p:spPr>
      </p:pic>
      <p:pic>
        <p:nvPicPr>
          <p:cNvPr id="78" name="Picture 7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30905" y="2219739"/>
            <a:ext cx="1297328" cy="946574"/>
          </a:xfrm>
          <a:prstGeom prst="rect">
            <a:avLst/>
          </a:prstGeom>
        </p:spPr>
      </p:pic>
      <p:pic>
        <p:nvPicPr>
          <p:cNvPr id="79" name="Picture 7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88407" y="5146574"/>
            <a:ext cx="2462815" cy="1169839"/>
          </a:xfrm>
          <a:prstGeom prst="rect">
            <a:avLst/>
          </a:prstGeom>
        </p:spPr>
      </p:pic>
      <p:pic>
        <p:nvPicPr>
          <p:cNvPr id="80" name="Content Placeholder 5" descr="ER1brite-tube.png"/>
          <p:cNvPicPr>
            <a:picLocks noChangeAspect="1"/>
          </p:cNvPicPr>
          <p:nvPr/>
        </p:nvPicPr>
        <p:blipFill>
          <a:blip r:embed="rId7" cstate="screen">
            <a:extLst>
              <a:ext uri="{28A0092B-C50C-407E-A947-70E740481C1C}">
                <a14:useLocalDpi xmlns:a14="http://schemas.microsoft.com/office/drawing/2010/main"/>
              </a:ext>
            </a:extLst>
          </a:blip>
          <a:srcRect t="-9452" b="-9452"/>
          <a:stretch>
            <a:fillRect/>
          </a:stretch>
        </p:blipFill>
        <p:spPr>
          <a:xfrm>
            <a:off x="1177209" y="2142366"/>
            <a:ext cx="1013223" cy="1101241"/>
          </a:xfrm>
          <a:prstGeom prst="rect">
            <a:avLst/>
          </a:prstGeom>
        </p:spPr>
      </p:pic>
      <p:pic>
        <p:nvPicPr>
          <p:cNvPr id="81" name="Picture 80" descr="Slide3.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3497" y="2219739"/>
            <a:ext cx="1141526" cy="946574"/>
          </a:xfrm>
          <a:prstGeom prst="rect">
            <a:avLst/>
          </a:prstGeom>
        </p:spPr>
      </p:pic>
      <p:grpSp>
        <p:nvGrpSpPr>
          <p:cNvPr id="82" name="Group 81"/>
          <p:cNvGrpSpPr/>
          <p:nvPr/>
        </p:nvGrpSpPr>
        <p:grpSpPr>
          <a:xfrm>
            <a:off x="4696230" y="5146575"/>
            <a:ext cx="1608737" cy="1603374"/>
            <a:chOff x="9458730" y="3182874"/>
            <a:chExt cx="3810000" cy="3797300"/>
          </a:xfrm>
        </p:grpSpPr>
        <p:pic>
          <p:nvPicPr>
            <p:cNvPr id="83" name="Picture 8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71430" y="3182874"/>
              <a:ext cx="1905000" cy="1905000"/>
            </a:xfrm>
            <a:prstGeom prst="rect">
              <a:avLst/>
            </a:prstGeom>
          </p:spPr>
        </p:pic>
        <p:pic>
          <p:nvPicPr>
            <p:cNvPr id="84" name="Picture 8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363730" y="5075174"/>
              <a:ext cx="1905000" cy="1905000"/>
            </a:xfrm>
            <a:prstGeom prst="rect">
              <a:avLst/>
            </a:prstGeom>
          </p:spPr>
        </p:pic>
        <p:pic>
          <p:nvPicPr>
            <p:cNvPr id="85" name="Picture 8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376430" y="3182874"/>
              <a:ext cx="1892300" cy="1892300"/>
            </a:xfrm>
            <a:prstGeom prst="rect">
              <a:avLst/>
            </a:prstGeom>
          </p:spPr>
        </p:pic>
        <p:pic>
          <p:nvPicPr>
            <p:cNvPr id="86" name="Picture 8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458730" y="5075174"/>
              <a:ext cx="1905000" cy="1905000"/>
            </a:xfrm>
            <a:prstGeom prst="rect">
              <a:avLst/>
            </a:prstGeom>
          </p:spPr>
        </p:pic>
      </p:grpSp>
      <p:pic>
        <p:nvPicPr>
          <p:cNvPr id="87" name="Picture 86" descr="Percentage_software_analysis_back bg _clear.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846667" y="5140540"/>
            <a:ext cx="1738520" cy="1170962"/>
          </a:xfrm>
          <a:prstGeom prst="rect">
            <a:avLst/>
          </a:prstGeom>
        </p:spPr>
      </p:pic>
    </p:spTree>
    <p:extLst>
      <p:ext uri="{BB962C8B-B14F-4D97-AF65-F5344CB8AC3E}">
        <p14:creationId xmlns:p14="http://schemas.microsoft.com/office/powerpoint/2010/main" val="12174293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SSI Website</a:t>
            </a:r>
            <a:endParaRPr lang="en-US" dirty="0"/>
          </a:p>
        </p:txBody>
      </p:sp>
      <p:pic>
        <p:nvPicPr>
          <p:cNvPr id="5" name="Picture 4"/>
          <p:cNvPicPr>
            <a:picLocks noChangeAspect="1"/>
          </p:cNvPicPr>
          <p:nvPr/>
        </p:nvPicPr>
        <p:blipFill>
          <a:blip r:embed="rId2"/>
          <a:stretch>
            <a:fillRect/>
          </a:stretch>
        </p:blipFill>
        <p:spPr>
          <a:xfrm>
            <a:off x="24947" y="6464300"/>
            <a:ext cx="1117600" cy="393700"/>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2400" y="1524000"/>
            <a:ext cx="4453283" cy="4800600"/>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572000" y="1514717"/>
            <a:ext cx="4495800" cy="4886083"/>
          </a:xfrm>
          <a:prstGeom prst="rect">
            <a:avLst/>
          </a:prstGeom>
        </p:spPr>
      </p:pic>
      <p:sp>
        <p:nvSpPr>
          <p:cNvPr id="10" name="TextBox 9"/>
          <p:cNvSpPr txBox="1"/>
          <p:nvPr/>
        </p:nvSpPr>
        <p:spPr>
          <a:xfrm>
            <a:off x="152400" y="4953000"/>
            <a:ext cx="2895600" cy="1446550"/>
          </a:xfrm>
          <a:prstGeom prst="rect">
            <a:avLst/>
          </a:prstGeom>
          <a:noFill/>
        </p:spPr>
        <p:txBody>
          <a:bodyPr wrap="square" rtlCol="0">
            <a:spAutoFit/>
          </a:bodyPr>
          <a:lstStyle/>
          <a:p>
            <a:r>
              <a:rPr lang="en-US" sz="2400" b="1" dirty="0" smtClean="0">
                <a:solidFill>
                  <a:srgbClr val="FF0000"/>
                </a:solidFill>
              </a:rPr>
              <a:t>Disseminating best practice, gathering information</a:t>
            </a:r>
          </a:p>
          <a:p>
            <a:r>
              <a:rPr lang="en-US" sz="1600" b="1" dirty="0">
                <a:solidFill>
                  <a:srgbClr val="FF0000"/>
                </a:solidFill>
              </a:rPr>
              <a:t>2</a:t>
            </a:r>
            <a:r>
              <a:rPr lang="en-US" sz="1600" b="1" dirty="0" smtClean="0">
                <a:solidFill>
                  <a:srgbClr val="FF0000"/>
                </a:solidFill>
              </a:rPr>
              <a:t>0,000+ unique visits/month</a:t>
            </a:r>
            <a:endParaRPr lang="en-US" sz="1600" b="1" dirty="0">
              <a:solidFill>
                <a:srgbClr val="FF0000"/>
              </a:solidFill>
            </a:endParaRPr>
          </a:p>
        </p:txBody>
      </p:sp>
    </p:spTree>
    <p:extLst>
      <p:ext uri="{BB962C8B-B14F-4D97-AF65-F5344CB8AC3E}">
        <p14:creationId xmlns:p14="http://schemas.microsoft.com/office/powerpoint/2010/main" val="395592713"/>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SSI Blog</a:t>
            </a:r>
            <a:endParaRPr lang="en-US" dirty="0"/>
          </a:p>
        </p:txBody>
      </p:sp>
      <p:sp>
        <p:nvSpPr>
          <p:cNvPr id="3" name="Content Placeholder 2"/>
          <p:cNvSpPr>
            <a:spLocks noGrp="1"/>
          </p:cNvSpPr>
          <p:nvPr>
            <p:ph idx="1"/>
          </p:nvPr>
        </p:nvSpPr>
        <p:spPr>
          <a:xfrm>
            <a:off x="333375" y="1600200"/>
            <a:ext cx="4314825" cy="5257800"/>
          </a:xfrm>
        </p:spPr>
        <p:txBody>
          <a:bodyPr>
            <a:normAutofit fontScale="85000" lnSpcReduction="20000"/>
          </a:bodyPr>
          <a:lstStyle/>
          <a:p>
            <a:r>
              <a:rPr lang="en-US" dirty="0" smtClean="0"/>
              <a:t>Articles on research software and related issues</a:t>
            </a:r>
          </a:p>
          <a:p>
            <a:pPr lvl="1"/>
            <a:r>
              <a:rPr lang="en-US" dirty="0" smtClean="0"/>
              <a:t>Ask the Institute</a:t>
            </a:r>
          </a:p>
          <a:p>
            <a:pPr lvl="1"/>
            <a:r>
              <a:rPr lang="en-US" dirty="0" smtClean="0"/>
              <a:t>A Day in the Software Life</a:t>
            </a:r>
          </a:p>
          <a:p>
            <a:pPr lvl="1"/>
            <a:r>
              <a:rPr lang="en-US" dirty="0" smtClean="0"/>
              <a:t>Heroes of Software Engineering</a:t>
            </a:r>
          </a:p>
          <a:p>
            <a:pPr lvl="1"/>
            <a:r>
              <a:rPr lang="en-US" dirty="0" smtClean="0"/>
              <a:t>Top Tips</a:t>
            </a:r>
          </a:p>
          <a:p>
            <a:pPr lvl="1"/>
            <a:r>
              <a:rPr lang="en-US" dirty="0" smtClean="0"/>
              <a:t>Women in Software</a:t>
            </a:r>
          </a:p>
          <a:p>
            <a:r>
              <a:rPr lang="en-US" dirty="0" smtClean="0"/>
              <a:t>150+ posts written by external contributors</a:t>
            </a:r>
          </a:p>
          <a:p>
            <a:pPr lvl="1"/>
            <a:r>
              <a:rPr lang="en-US" dirty="0" smtClean="0"/>
              <a:t>10,000+ unique </a:t>
            </a:r>
            <a:r>
              <a:rPr lang="en-US" dirty="0" err="1" smtClean="0"/>
              <a:t>pageviews</a:t>
            </a:r>
            <a:r>
              <a:rPr lang="en-US" dirty="0" smtClean="0"/>
              <a:t>/month</a:t>
            </a:r>
          </a:p>
          <a:p>
            <a:pPr lvl="1"/>
            <a:r>
              <a:rPr lang="en-US" dirty="0" smtClean="0"/>
              <a:t>Twitter, </a:t>
            </a:r>
            <a:r>
              <a:rPr lang="en-US" dirty="0" err="1" smtClean="0"/>
              <a:t>Reddit</a:t>
            </a:r>
            <a:endParaRPr lang="en-US" dirty="0" smtClean="0"/>
          </a:p>
          <a:p>
            <a:pPr lvl="1"/>
            <a:endParaRPr lang="en-US" dirty="0" smtClean="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0" y="4480240"/>
            <a:ext cx="4572000" cy="2377759"/>
          </a:xfrm>
          <a:prstGeom prst="rect">
            <a:avLst/>
          </a:prstGeom>
        </p:spPr>
      </p:pic>
      <p:pic>
        <p:nvPicPr>
          <p:cNvPr id="7" name="Picture 6"/>
          <p:cNvPicPr>
            <a:picLocks noChangeAspect="1"/>
          </p:cNvPicPr>
          <p:nvPr/>
        </p:nvPicPr>
        <p:blipFill>
          <a:blip r:embed="rId3"/>
          <a:stretch>
            <a:fillRect/>
          </a:stretch>
        </p:blipFill>
        <p:spPr>
          <a:xfrm>
            <a:off x="24947" y="6464300"/>
            <a:ext cx="1117600" cy="393700"/>
          </a:xfrm>
          <a:prstGeom prst="rect">
            <a:avLst/>
          </a:prstGeom>
        </p:spPr>
      </p:pic>
      <p:pic>
        <p:nvPicPr>
          <p:cNvPr id="8" name="Picture 7" descr="CapturFiles_15.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1544221"/>
            <a:ext cx="4572000" cy="2875379"/>
          </a:xfrm>
          <a:prstGeom prst="rect">
            <a:avLst/>
          </a:prstGeom>
        </p:spPr>
      </p:pic>
    </p:spTree>
    <p:extLst>
      <p:ext uri="{BB962C8B-B14F-4D97-AF65-F5344CB8AC3E}">
        <p14:creationId xmlns:p14="http://schemas.microsoft.com/office/powerpoint/2010/main" val="117356279"/>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028384" y="6491684"/>
            <a:ext cx="1117600" cy="393700"/>
          </a:xfrm>
          <a:prstGeom prst="rect">
            <a:avLst/>
          </a:prstGeom>
        </p:spPr>
      </p:pic>
      <p:sp>
        <p:nvSpPr>
          <p:cNvPr id="2" name="Title 1"/>
          <p:cNvSpPr>
            <a:spLocks noGrp="1"/>
          </p:cNvSpPr>
          <p:nvPr>
            <p:ph type="title"/>
          </p:nvPr>
        </p:nvSpPr>
        <p:spPr/>
        <p:txBody>
          <a:bodyPr>
            <a:normAutofit fontScale="90000"/>
          </a:bodyPr>
          <a:lstStyle/>
          <a:p>
            <a:r>
              <a:rPr lang="en-US" dirty="0" smtClean="0"/>
              <a:t>Sharing software is a key part </a:t>
            </a:r>
            <a:br>
              <a:rPr lang="en-US" dirty="0" smtClean="0"/>
            </a:br>
            <a:r>
              <a:rPr lang="en-US" dirty="0" smtClean="0"/>
              <a:t>of reproducibility</a:t>
            </a:r>
            <a:endParaRPr lang="en-US" dirty="0"/>
          </a:p>
        </p:txBody>
      </p:sp>
      <p:sp>
        <p:nvSpPr>
          <p:cNvPr id="3" name="Content Placeholder 2"/>
          <p:cNvSpPr>
            <a:spLocks noGrp="1"/>
          </p:cNvSpPr>
          <p:nvPr>
            <p:ph sz="half" idx="1"/>
          </p:nvPr>
        </p:nvSpPr>
        <p:spPr/>
        <p:txBody>
          <a:bodyPr/>
          <a:lstStyle/>
          <a:p>
            <a:r>
              <a:rPr lang="en-US" dirty="0" smtClean="0"/>
              <a:t>Improves transparency</a:t>
            </a:r>
          </a:p>
          <a:p>
            <a:r>
              <a:rPr lang="en-US" dirty="0" smtClean="0"/>
              <a:t>Improves understanding</a:t>
            </a:r>
          </a:p>
          <a:p>
            <a:r>
              <a:rPr lang="en-US" dirty="0" smtClean="0"/>
              <a:t>Elimination of errors</a:t>
            </a:r>
          </a:p>
          <a:p>
            <a:r>
              <a:rPr lang="en-US" dirty="0" smtClean="0"/>
              <a:t>Encourages collaboration</a:t>
            </a:r>
          </a:p>
          <a:p>
            <a:r>
              <a:rPr lang="en-US" dirty="0" smtClean="0"/>
              <a:t>Easier on-ramping</a:t>
            </a:r>
          </a:p>
          <a:p>
            <a:endParaRPr lang="en-US" dirty="0" smtClean="0"/>
          </a:p>
          <a:p>
            <a:r>
              <a:rPr lang="en-US" dirty="0" smtClean="0"/>
              <a:t>Improves trust</a:t>
            </a:r>
          </a:p>
          <a:p>
            <a:endParaRPr lang="en-US" dirty="0" smtClean="0"/>
          </a:p>
          <a:p>
            <a:pPr marL="0" indent="0">
              <a:buNone/>
            </a:pPr>
            <a:endParaRPr lang="en-US" dirty="0"/>
          </a:p>
        </p:txBody>
      </p:sp>
      <p:sp>
        <p:nvSpPr>
          <p:cNvPr id="6" name="Content Placeholder 5"/>
          <p:cNvSpPr>
            <a:spLocks noGrp="1"/>
          </p:cNvSpPr>
          <p:nvPr>
            <p:ph sz="half" idx="2"/>
          </p:nvPr>
        </p:nvSpPr>
        <p:spPr/>
        <p:txBody>
          <a:bodyPr/>
          <a:lstStyle/>
          <a:p>
            <a:pPr marL="0" indent="0">
              <a:buNone/>
            </a:pPr>
            <a:r>
              <a:rPr lang="en-US" sz="3200" i="1" dirty="0"/>
              <a:t>“Deep intellectual contributions now encoded only in software" </a:t>
            </a:r>
            <a:r>
              <a:rPr lang="en-US" sz="3200" i="1" dirty="0" smtClean="0"/>
              <a:t>– </a:t>
            </a:r>
            <a:r>
              <a:rPr lang="en-US" sz="3200" i="1" dirty="0" err="1" smtClean="0"/>
              <a:t>Stodden</a:t>
            </a:r>
            <a:endParaRPr lang="en-US" sz="3200" i="1" dirty="0" smtClean="0"/>
          </a:p>
          <a:p>
            <a:pPr marL="0" indent="0">
              <a:buNone/>
            </a:pPr>
            <a:endParaRPr lang="en-US" sz="1600" i="1" dirty="0"/>
          </a:p>
          <a:p>
            <a:pPr marL="0" indent="0">
              <a:buNone/>
            </a:pPr>
            <a:r>
              <a:rPr lang="en-US" sz="3200" i="1" dirty="0" smtClean="0"/>
              <a:t>“Scholarship </a:t>
            </a:r>
            <a:r>
              <a:rPr lang="en-US" sz="3200" i="1" dirty="0"/>
              <a:t>is the full software environment, code and data, that produced the </a:t>
            </a:r>
            <a:r>
              <a:rPr lang="en-US" sz="3200" i="1" dirty="0" smtClean="0"/>
              <a:t>result” - </a:t>
            </a:r>
            <a:r>
              <a:rPr lang="en-US" sz="3200" i="1" dirty="0" err="1" smtClean="0"/>
              <a:t>Claerbout</a:t>
            </a:r>
            <a:endParaRPr lang="en-US" i="1" dirty="0"/>
          </a:p>
        </p:txBody>
      </p:sp>
    </p:spTree>
    <p:extLst>
      <p:ext uri="{BB962C8B-B14F-4D97-AF65-F5344CB8AC3E}">
        <p14:creationId xmlns:p14="http://schemas.microsoft.com/office/powerpoint/2010/main" val="5650759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Research Cycle</a:t>
            </a:r>
            <a:endParaRPr lang="en-US" dirty="0"/>
          </a:p>
        </p:txBody>
      </p:sp>
      <p:sp>
        <p:nvSpPr>
          <p:cNvPr id="3" name="Oval 2"/>
          <p:cNvSpPr/>
          <p:nvPr/>
        </p:nvSpPr>
        <p:spPr>
          <a:xfrm>
            <a:off x="1981200" y="5257800"/>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400" b="1" dirty="0" smtClean="0">
                <a:latin typeface="Arial Narrow"/>
                <a:cs typeface="Arial Narrow"/>
              </a:rPr>
              <a:t>Create</a:t>
            </a:r>
            <a:endParaRPr lang="en-US" sz="1400" b="1" dirty="0">
              <a:latin typeface="Arial Narrow"/>
              <a:cs typeface="Arial Narrow"/>
            </a:endParaRPr>
          </a:p>
        </p:txBody>
      </p:sp>
      <p:sp>
        <p:nvSpPr>
          <p:cNvPr id="4" name="Oval 3"/>
          <p:cNvSpPr/>
          <p:nvPr/>
        </p:nvSpPr>
        <p:spPr>
          <a:xfrm>
            <a:off x="381000" y="3581400"/>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400" b="1" dirty="0" smtClean="0">
                <a:latin typeface="Arial Narrow"/>
                <a:cs typeface="Arial Narrow"/>
              </a:rPr>
              <a:t>Test</a:t>
            </a:r>
            <a:endParaRPr lang="en-US" sz="1400" b="1" dirty="0">
              <a:latin typeface="Arial Narrow"/>
              <a:cs typeface="Arial Narrow"/>
            </a:endParaRPr>
          </a:p>
        </p:txBody>
      </p:sp>
      <p:sp>
        <p:nvSpPr>
          <p:cNvPr id="5" name="Oval 4"/>
          <p:cNvSpPr/>
          <p:nvPr/>
        </p:nvSpPr>
        <p:spPr>
          <a:xfrm>
            <a:off x="1981200" y="1981200"/>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400" b="1" dirty="0" smtClean="0">
                <a:latin typeface="Arial Narrow"/>
                <a:cs typeface="Arial Narrow"/>
              </a:rPr>
              <a:t>Interpret</a:t>
            </a:r>
            <a:endParaRPr lang="en-US" sz="1400" b="1" dirty="0">
              <a:latin typeface="Arial Narrow"/>
              <a:cs typeface="Arial Narrow"/>
            </a:endParaRPr>
          </a:p>
        </p:txBody>
      </p:sp>
      <p:sp>
        <p:nvSpPr>
          <p:cNvPr id="6" name="Oval 5"/>
          <p:cNvSpPr/>
          <p:nvPr/>
        </p:nvSpPr>
        <p:spPr>
          <a:xfrm>
            <a:off x="3581400" y="3581400"/>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400" b="1" dirty="0" smtClean="0">
                <a:latin typeface="Arial Narrow"/>
                <a:cs typeface="Arial Narrow"/>
              </a:rPr>
              <a:t>Publish</a:t>
            </a:r>
            <a:endParaRPr lang="en-US" sz="1400" b="1" dirty="0">
              <a:latin typeface="Arial Narrow"/>
              <a:cs typeface="Arial Narrow"/>
            </a:endParaRPr>
          </a:p>
        </p:txBody>
      </p:sp>
      <p:sp>
        <p:nvSpPr>
          <p:cNvPr id="7" name="Oval 6"/>
          <p:cNvSpPr/>
          <p:nvPr/>
        </p:nvSpPr>
        <p:spPr>
          <a:xfrm>
            <a:off x="1981200" y="3581400"/>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400" b="1" dirty="0" smtClean="0">
                <a:latin typeface="Arial Narrow"/>
                <a:cs typeface="Arial Narrow"/>
              </a:rPr>
              <a:t>Revise</a:t>
            </a:r>
            <a:endParaRPr lang="en-US" sz="1400" b="1" dirty="0">
              <a:latin typeface="Arial Narrow"/>
              <a:cs typeface="Arial Narrow"/>
            </a:endParaRPr>
          </a:p>
        </p:txBody>
      </p:sp>
      <p:cxnSp>
        <p:nvCxnSpPr>
          <p:cNvPr id="10" name="Shape 9"/>
          <p:cNvCxnSpPr>
            <a:stCxn id="4" idx="0"/>
            <a:endCxn id="5" idx="2"/>
          </p:cNvCxnSpPr>
          <p:nvPr/>
        </p:nvCxnSpPr>
        <p:spPr>
          <a:xfrm rot="5400000" flipH="1" flipV="1">
            <a:off x="838200" y="2438400"/>
            <a:ext cx="1143000" cy="11430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hape 10"/>
          <p:cNvCxnSpPr>
            <a:stCxn id="5" idx="6"/>
            <a:endCxn id="6" idx="0"/>
          </p:cNvCxnSpPr>
          <p:nvPr/>
        </p:nvCxnSpPr>
        <p:spPr>
          <a:xfrm>
            <a:off x="2895600" y="2438400"/>
            <a:ext cx="1143000" cy="11430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hape 13"/>
          <p:cNvCxnSpPr>
            <a:stCxn id="6" idx="4"/>
            <a:endCxn id="3" idx="6"/>
          </p:cNvCxnSpPr>
          <p:nvPr/>
        </p:nvCxnSpPr>
        <p:spPr>
          <a:xfrm rot="5400000">
            <a:off x="2857500" y="4533900"/>
            <a:ext cx="1219200" cy="11430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hape 17"/>
          <p:cNvCxnSpPr>
            <a:stCxn id="3" idx="2"/>
            <a:endCxn id="4" idx="4"/>
          </p:cNvCxnSpPr>
          <p:nvPr/>
        </p:nvCxnSpPr>
        <p:spPr>
          <a:xfrm rot="10800000">
            <a:off x="838200" y="4495800"/>
            <a:ext cx="1143000" cy="12192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hape 20"/>
          <p:cNvCxnSpPr>
            <a:stCxn id="5" idx="4"/>
            <a:endCxn id="7" idx="0"/>
          </p:cNvCxnSpPr>
          <p:nvPr/>
        </p:nvCxnSpPr>
        <p:spPr>
          <a:xfrm rot="5400000">
            <a:off x="2095500" y="3238500"/>
            <a:ext cx="685800" cy="1588"/>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hape 23"/>
          <p:cNvCxnSpPr>
            <a:stCxn id="7" idx="4"/>
            <a:endCxn id="3" idx="0"/>
          </p:cNvCxnSpPr>
          <p:nvPr/>
        </p:nvCxnSpPr>
        <p:spPr>
          <a:xfrm rot="5400000">
            <a:off x="2057400" y="4876800"/>
            <a:ext cx="762000" cy="1588"/>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hape 26"/>
          <p:cNvCxnSpPr>
            <a:stCxn id="7" idx="2"/>
            <a:endCxn id="4" idx="6"/>
          </p:cNvCxnSpPr>
          <p:nvPr/>
        </p:nvCxnSpPr>
        <p:spPr>
          <a:xfrm rot="10800000">
            <a:off x="1295400" y="4038600"/>
            <a:ext cx="685800" cy="1588"/>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5486400" y="3581400"/>
            <a:ext cx="9144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latin typeface="Arial Narrow"/>
                <a:cs typeface="Arial Narrow"/>
              </a:rPr>
              <a:t>Paper</a:t>
            </a:r>
            <a:endParaRPr lang="en-US" sz="1400" b="1" dirty="0">
              <a:latin typeface="Arial Narrow"/>
              <a:cs typeface="Arial Narrow"/>
            </a:endParaRPr>
          </a:p>
        </p:txBody>
      </p:sp>
      <p:cxnSp>
        <p:nvCxnSpPr>
          <p:cNvPr id="34" name="Shape 20"/>
          <p:cNvCxnSpPr>
            <a:stCxn id="6" idx="6"/>
            <a:endCxn id="31" idx="1"/>
          </p:cNvCxnSpPr>
          <p:nvPr/>
        </p:nvCxnSpPr>
        <p:spPr>
          <a:xfrm>
            <a:off x="4495800" y="4038600"/>
            <a:ext cx="990600" cy="1588"/>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5486400" y="2362200"/>
            <a:ext cx="9144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latin typeface="Arial Narrow"/>
                <a:cs typeface="Arial Narrow"/>
              </a:rPr>
              <a:t>Data</a:t>
            </a:r>
            <a:endParaRPr lang="en-US" sz="1400" b="1" dirty="0">
              <a:latin typeface="Arial Narrow"/>
              <a:cs typeface="Arial Narrow"/>
            </a:endParaRPr>
          </a:p>
        </p:txBody>
      </p:sp>
      <p:sp>
        <p:nvSpPr>
          <p:cNvPr id="38" name="Rectangle 37"/>
          <p:cNvSpPr/>
          <p:nvPr/>
        </p:nvSpPr>
        <p:spPr>
          <a:xfrm>
            <a:off x="5486400" y="4800600"/>
            <a:ext cx="9144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latin typeface="Arial Narrow"/>
                <a:cs typeface="Arial Narrow"/>
              </a:rPr>
              <a:t>Software</a:t>
            </a:r>
            <a:endParaRPr lang="en-US" sz="1400" b="1" dirty="0">
              <a:latin typeface="Arial Narrow"/>
              <a:cs typeface="Arial Narrow"/>
            </a:endParaRPr>
          </a:p>
        </p:txBody>
      </p:sp>
      <p:cxnSp>
        <p:nvCxnSpPr>
          <p:cNvPr id="39" name="Shape 20"/>
          <p:cNvCxnSpPr>
            <a:stCxn id="6" idx="6"/>
            <a:endCxn id="37" idx="1"/>
          </p:cNvCxnSpPr>
          <p:nvPr/>
        </p:nvCxnSpPr>
        <p:spPr>
          <a:xfrm flipV="1">
            <a:off x="4495800" y="2819400"/>
            <a:ext cx="990600" cy="1219200"/>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2" name="Shape 20"/>
          <p:cNvCxnSpPr>
            <a:stCxn id="6" idx="6"/>
            <a:endCxn id="38" idx="1"/>
          </p:cNvCxnSpPr>
          <p:nvPr/>
        </p:nvCxnSpPr>
        <p:spPr>
          <a:xfrm>
            <a:off x="4495800" y="4038600"/>
            <a:ext cx="990600" cy="1219200"/>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228600" y="1752600"/>
            <a:ext cx="4572000" cy="4572000"/>
          </a:xfrm>
          <a:prstGeom prst="rect">
            <a:avLst/>
          </a:prstGeom>
          <a:noFill/>
          <a:ln w="63500">
            <a:solidFill>
              <a:schemeClr val="tx2"/>
            </a:solidFill>
          </a:ln>
        </p:spPr>
        <p:style>
          <a:lnRef idx="1">
            <a:schemeClr val="accent1"/>
          </a:lnRef>
          <a:fillRef idx="3">
            <a:schemeClr val="accent1"/>
          </a:fillRef>
          <a:effectRef idx="2">
            <a:schemeClr val="accent1"/>
          </a:effectRef>
          <a:fontRef idx="minor">
            <a:schemeClr val="lt1"/>
          </a:fontRef>
        </p:style>
        <p:txBody>
          <a:bodyPr rtlCol="0" anchor="t" anchorCtr="0"/>
          <a:lstStyle/>
          <a:p>
            <a:r>
              <a:rPr lang="en-US" dirty="0" smtClean="0">
                <a:solidFill>
                  <a:schemeClr val="accent1"/>
                </a:solidFill>
              </a:rPr>
              <a:t>Research</a:t>
            </a:r>
            <a:endParaRPr lang="en-US" dirty="0">
              <a:solidFill>
                <a:schemeClr val="accent1"/>
              </a:solidFill>
            </a:endParaRPr>
          </a:p>
        </p:txBody>
      </p:sp>
      <p:sp>
        <p:nvSpPr>
          <p:cNvPr id="48" name="Rectangle 47"/>
          <p:cNvSpPr/>
          <p:nvPr/>
        </p:nvSpPr>
        <p:spPr>
          <a:xfrm>
            <a:off x="5181600" y="1752600"/>
            <a:ext cx="1524000" cy="4572000"/>
          </a:xfrm>
          <a:prstGeom prst="rect">
            <a:avLst/>
          </a:prstGeom>
          <a:noFill/>
          <a:ln w="63500">
            <a:solidFill>
              <a:schemeClr val="tx2"/>
            </a:solidFill>
          </a:ln>
        </p:spPr>
        <p:style>
          <a:lnRef idx="1">
            <a:schemeClr val="accent1"/>
          </a:lnRef>
          <a:fillRef idx="3">
            <a:schemeClr val="accent1"/>
          </a:fillRef>
          <a:effectRef idx="2">
            <a:schemeClr val="accent1"/>
          </a:effectRef>
          <a:fontRef idx="minor">
            <a:schemeClr val="lt1"/>
          </a:fontRef>
        </p:style>
        <p:txBody>
          <a:bodyPr rtlCol="0" anchor="t" anchorCtr="0"/>
          <a:lstStyle/>
          <a:p>
            <a:r>
              <a:rPr lang="en-US" dirty="0" smtClean="0">
                <a:solidFill>
                  <a:schemeClr val="accent1"/>
                </a:solidFill>
              </a:rPr>
              <a:t>Outputs</a:t>
            </a:r>
            <a:endParaRPr lang="en-US" dirty="0">
              <a:solidFill>
                <a:schemeClr val="accent1"/>
              </a:solidFill>
            </a:endParaRPr>
          </a:p>
        </p:txBody>
      </p:sp>
      <p:sp>
        <p:nvSpPr>
          <p:cNvPr id="49" name="TextBox 48"/>
          <p:cNvSpPr txBox="1"/>
          <p:nvPr/>
        </p:nvSpPr>
        <p:spPr>
          <a:xfrm>
            <a:off x="6934199" y="1765280"/>
            <a:ext cx="1981201" cy="3785652"/>
          </a:xfrm>
          <a:prstGeom prst="rect">
            <a:avLst/>
          </a:prstGeom>
          <a:solidFill>
            <a:schemeClr val="bg1">
              <a:alpha val="79000"/>
            </a:schemeClr>
          </a:solidFill>
        </p:spPr>
        <p:txBody>
          <a:bodyPr wrap="square" rtlCol="0">
            <a:spAutoFit/>
          </a:bodyPr>
          <a:lstStyle/>
          <a:p>
            <a:r>
              <a:rPr lang="en-US" sz="2400" b="1" dirty="0" smtClean="0">
                <a:solidFill>
                  <a:srgbClr val="FF0000"/>
                </a:solidFill>
              </a:rPr>
              <a:t>Research is a </a:t>
            </a:r>
            <a:r>
              <a:rPr lang="en-US" sz="2400" b="1" i="1" dirty="0" smtClean="0">
                <a:solidFill>
                  <a:srgbClr val="FF0000"/>
                </a:solidFill>
              </a:rPr>
              <a:t>continuous</a:t>
            </a:r>
            <a:r>
              <a:rPr lang="en-US" sz="2400" b="1" dirty="0" smtClean="0">
                <a:solidFill>
                  <a:srgbClr val="FF0000"/>
                </a:solidFill>
              </a:rPr>
              <a:t> cycle.</a:t>
            </a:r>
          </a:p>
          <a:p>
            <a:endParaRPr lang="en-US" sz="2400" b="1" dirty="0" smtClean="0">
              <a:solidFill>
                <a:srgbClr val="FF0000"/>
              </a:solidFill>
            </a:endParaRPr>
          </a:p>
          <a:p>
            <a:r>
              <a:rPr lang="en-US" sz="2400" b="1" dirty="0" smtClean="0">
                <a:solidFill>
                  <a:srgbClr val="FF0000"/>
                </a:solidFill>
              </a:rPr>
              <a:t>When we publish we are contributing to the body of knowledge. </a:t>
            </a:r>
          </a:p>
        </p:txBody>
      </p:sp>
      <p:pic>
        <p:nvPicPr>
          <p:cNvPr id="50" name="Picture 49"/>
          <p:cNvPicPr>
            <a:picLocks noChangeAspect="1"/>
          </p:cNvPicPr>
          <p:nvPr/>
        </p:nvPicPr>
        <p:blipFill>
          <a:blip r:embed="rId2"/>
          <a:stretch>
            <a:fillRect/>
          </a:stretch>
        </p:blipFill>
        <p:spPr>
          <a:xfrm>
            <a:off x="8026400" y="6464300"/>
            <a:ext cx="1117600" cy="393700"/>
          </a:xfrm>
          <a:prstGeom prst="rect">
            <a:avLst/>
          </a:prstGeom>
        </p:spPr>
      </p:pic>
    </p:spTree>
    <p:extLst>
      <p:ext uri="{BB962C8B-B14F-4D97-AF65-F5344CB8AC3E}">
        <p14:creationId xmlns:p14="http://schemas.microsoft.com/office/powerpoint/2010/main" val="10591071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1" grpId="0" animBg="1"/>
      <p:bldP spid="37" grpId="0" animBg="1"/>
      <p:bldP spid="38" grpId="0" animBg="1"/>
      <p:bldP spid="48" grpId="0" animBg="1"/>
      <p:bldP spid="49"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Research/Reuse/Reward Cycle</a:t>
            </a:r>
            <a:endParaRPr lang="en-US" dirty="0"/>
          </a:p>
        </p:txBody>
      </p:sp>
      <p:cxnSp>
        <p:nvCxnSpPr>
          <p:cNvPr id="22" name="Shape 21"/>
          <p:cNvCxnSpPr>
            <a:stCxn id="35" idx="2"/>
            <a:endCxn id="50" idx="6"/>
          </p:cNvCxnSpPr>
          <p:nvPr/>
        </p:nvCxnSpPr>
        <p:spPr>
          <a:xfrm rot="10800000">
            <a:off x="2895600" y="5715000"/>
            <a:ext cx="762000" cy="1588"/>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Oval 27"/>
          <p:cNvSpPr/>
          <p:nvPr/>
        </p:nvSpPr>
        <p:spPr>
          <a:xfrm>
            <a:off x="5486400" y="2133600"/>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400" b="1" dirty="0" smtClean="0">
                <a:latin typeface="Arial Narrow"/>
                <a:cs typeface="Arial Narrow"/>
              </a:rPr>
              <a:t>Index</a:t>
            </a:r>
            <a:endParaRPr lang="en-US" sz="1400" b="1" dirty="0">
              <a:latin typeface="Arial Narrow"/>
              <a:cs typeface="Arial Narrow"/>
            </a:endParaRPr>
          </a:p>
        </p:txBody>
      </p:sp>
      <p:sp>
        <p:nvSpPr>
          <p:cNvPr id="29" name="Oval 28"/>
          <p:cNvSpPr/>
          <p:nvPr/>
        </p:nvSpPr>
        <p:spPr>
          <a:xfrm>
            <a:off x="5486400" y="3581400"/>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400" b="1" dirty="0" smtClean="0">
                <a:latin typeface="Arial Narrow"/>
                <a:cs typeface="Arial Narrow"/>
              </a:rPr>
              <a:t>Identify</a:t>
            </a:r>
            <a:endParaRPr lang="en-US" sz="1400" b="1" dirty="0">
              <a:latin typeface="Arial Narrow"/>
              <a:cs typeface="Arial Narrow"/>
            </a:endParaRPr>
          </a:p>
        </p:txBody>
      </p:sp>
      <p:sp>
        <p:nvSpPr>
          <p:cNvPr id="34" name="Oval 33"/>
          <p:cNvSpPr/>
          <p:nvPr/>
        </p:nvSpPr>
        <p:spPr>
          <a:xfrm>
            <a:off x="5486400" y="5257800"/>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400" b="1" dirty="0" smtClean="0">
                <a:latin typeface="Arial Narrow"/>
                <a:cs typeface="Arial Narrow"/>
              </a:rPr>
              <a:t>Cite</a:t>
            </a:r>
            <a:endParaRPr lang="en-US" sz="1400" b="1" dirty="0">
              <a:latin typeface="Arial Narrow"/>
              <a:cs typeface="Arial Narrow"/>
            </a:endParaRPr>
          </a:p>
        </p:txBody>
      </p:sp>
      <p:sp>
        <p:nvSpPr>
          <p:cNvPr id="35" name="Oval 34"/>
          <p:cNvSpPr/>
          <p:nvPr/>
        </p:nvSpPr>
        <p:spPr>
          <a:xfrm>
            <a:off x="3657600" y="5257800"/>
            <a:ext cx="914400" cy="914400"/>
          </a:xfrm>
          <a:prstGeom prst="ellipse">
            <a:avLst/>
          </a:prstGeom>
        </p:spPr>
        <p:style>
          <a:lnRef idx="1">
            <a:schemeClr val="accent2"/>
          </a:lnRef>
          <a:fillRef idx="3">
            <a:schemeClr val="accent2"/>
          </a:fillRef>
          <a:effectRef idx="2">
            <a:schemeClr val="accent2"/>
          </a:effectRef>
          <a:fontRef idx="minor">
            <a:schemeClr val="lt1"/>
          </a:fontRef>
        </p:style>
        <p:txBody>
          <a:bodyPr wrap="none" rtlCol="0" anchor="ctr"/>
          <a:lstStyle/>
          <a:p>
            <a:pPr algn="ctr"/>
            <a:r>
              <a:rPr lang="en-US" sz="1400" b="1" dirty="0" smtClean="0">
                <a:latin typeface="Arial Narrow"/>
                <a:cs typeface="Arial Narrow"/>
              </a:rPr>
              <a:t>Reward</a:t>
            </a:r>
            <a:endParaRPr lang="en-US" sz="1400" b="1" dirty="0">
              <a:latin typeface="Arial Narrow"/>
              <a:cs typeface="Arial Narrow"/>
            </a:endParaRPr>
          </a:p>
        </p:txBody>
      </p:sp>
      <p:cxnSp>
        <p:nvCxnSpPr>
          <p:cNvPr id="38" name="Shape 20"/>
          <p:cNvCxnSpPr>
            <a:stCxn id="53" idx="6"/>
            <a:endCxn id="29" idx="2"/>
          </p:cNvCxnSpPr>
          <p:nvPr/>
        </p:nvCxnSpPr>
        <p:spPr>
          <a:xfrm>
            <a:off x="4495800" y="4038600"/>
            <a:ext cx="990600" cy="1588"/>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hape 20"/>
          <p:cNvCxnSpPr>
            <a:stCxn id="34" idx="2"/>
            <a:endCxn id="35" idx="6"/>
          </p:cNvCxnSpPr>
          <p:nvPr/>
        </p:nvCxnSpPr>
        <p:spPr>
          <a:xfrm rot="10800000">
            <a:off x="4572000" y="5715000"/>
            <a:ext cx="914400" cy="1588"/>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hape 20"/>
          <p:cNvCxnSpPr>
            <a:stCxn id="29" idx="4"/>
            <a:endCxn id="34" idx="0"/>
          </p:cNvCxnSpPr>
          <p:nvPr/>
        </p:nvCxnSpPr>
        <p:spPr>
          <a:xfrm rot="5400000">
            <a:off x="5562600" y="4876800"/>
            <a:ext cx="762000" cy="1588"/>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7" name="Shape 20"/>
          <p:cNvCxnSpPr>
            <a:stCxn id="29" idx="0"/>
            <a:endCxn id="28" idx="4"/>
          </p:cNvCxnSpPr>
          <p:nvPr/>
        </p:nvCxnSpPr>
        <p:spPr>
          <a:xfrm rot="5400000" flipH="1" flipV="1">
            <a:off x="5676900" y="3314700"/>
            <a:ext cx="533400" cy="1588"/>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50" name="Oval 49"/>
          <p:cNvSpPr/>
          <p:nvPr/>
        </p:nvSpPr>
        <p:spPr>
          <a:xfrm>
            <a:off x="1981200" y="5257800"/>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400" b="1" dirty="0" smtClean="0">
                <a:latin typeface="Arial Narrow"/>
                <a:cs typeface="Arial Narrow"/>
              </a:rPr>
              <a:t>Create</a:t>
            </a:r>
            <a:endParaRPr lang="en-US" sz="1400" b="1" dirty="0">
              <a:latin typeface="Arial Narrow"/>
              <a:cs typeface="Arial Narrow"/>
            </a:endParaRPr>
          </a:p>
        </p:txBody>
      </p:sp>
      <p:sp>
        <p:nvSpPr>
          <p:cNvPr id="51" name="Oval 50"/>
          <p:cNvSpPr/>
          <p:nvPr/>
        </p:nvSpPr>
        <p:spPr>
          <a:xfrm>
            <a:off x="381000" y="3581400"/>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400" b="1" dirty="0" smtClean="0">
                <a:latin typeface="Arial Narrow"/>
                <a:cs typeface="Arial Narrow"/>
              </a:rPr>
              <a:t>Test</a:t>
            </a:r>
            <a:endParaRPr lang="en-US" sz="1400" b="1" dirty="0">
              <a:latin typeface="Arial Narrow"/>
              <a:cs typeface="Arial Narrow"/>
            </a:endParaRPr>
          </a:p>
        </p:txBody>
      </p:sp>
      <p:sp>
        <p:nvSpPr>
          <p:cNvPr id="52" name="Oval 51"/>
          <p:cNvSpPr/>
          <p:nvPr/>
        </p:nvSpPr>
        <p:spPr>
          <a:xfrm>
            <a:off x="1981200" y="1981200"/>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400" b="1" dirty="0" smtClean="0">
                <a:latin typeface="Arial Narrow"/>
                <a:cs typeface="Arial Narrow"/>
              </a:rPr>
              <a:t>Interpret</a:t>
            </a:r>
            <a:endParaRPr lang="en-US" sz="1400" b="1" dirty="0">
              <a:latin typeface="Arial Narrow"/>
              <a:cs typeface="Arial Narrow"/>
            </a:endParaRPr>
          </a:p>
        </p:txBody>
      </p:sp>
      <p:sp>
        <p:nvSpPr>
          <p:cNvPr id="53" name="Oval 52"/>
          <p:cNvSpPr/>
          <p:nvPr/>
        </p:nvSpPr>
        <p:spPr>
          <a:xfrm>
            <a:off x="3581400" y="3581400"/>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400" b="1" dirty="0" smtClean="0">
                <a:latin typeface="Arial Narrow"/>
                <a:cs typeface="Arial Narrow"/>
              </a:rPr>
              <a:t>Publish</a:t>
            </a:r>
            <a:endParaRPr lang="en-US" sz="1400" b="1" dirty="0">
              <a:latin typeface="Arial Narrow"/>
              <a:cs typeface="Arial Narrow"/>
            </a:endParaRPr>
          </a:p>
        </p:txBody>
      </p:sp>
      <p:sp>
        <p:nvSpPr>
          <p:cNvPr id="54" name="Oval 53"/>
          <p:cNvSpPr/>
          <p:nvPr/>
        </p:nvSpPr>
        <p:spPr>
          <a:xfrm>
            <a:off x="1981200" y="3581400"/>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400" b="1" dirty="0" smtClean="0">
                <a:latin typeface="Arial Narrow"/>
                <a:cs typeface="Arial Narrow"/>
              </a:rPr>
              <a:t>Revise</a:t>
            </a:r>
            <a:endParaRPr lang="en-US" sz="1400" b="1" dirty="0">
              <a:latin typeface="Arial Narrow"/>
              <a:cs typeface="Arial Narrow"/>
            </a:endParaRPr>
          </a:p>
        </p:txBody>
      </p:sp>
      <p:cxnSp>
        <p:nvCxnSpPr>
          <p:cNvPr id="55" name="Shape 54"/>
          <p:cNvCxnSpPr>
            <a:stCxn id="51" idx="0"/>
            <a:endCxn id="52" idx="2"/>
          </p:cNvCxnSpPr>
          <p:nvPr/>
        </p:nvCxnSpPr>
        <p:spPr>
          <a:xfrm rot="5400000" flipH="1" flipV="1">
            <a:off x="838200" y="2438400"/>
            <a:ext cx="1143000" cy="11430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6" name="Shape 55"/>
          <p:cNvCxnSpPr>
            <a:stCxn id="52" idx="6"/>
            <a:endCxn id="53" idx="0"/>
          </p:cNvCxnSpPr>
          <p:nvPr/>
        </p:nvCxnSpPr>
        <p:spPr>
          <a:xfrm>
            <a:off x="2895600" y="2438400"/>
            <a:ext cx="1143000" cy="11430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7" name="Shape 56"/>
          <p:cNvCxnSpPr>
            <a:stCxn id="53" idx="4"/>
            <a:endCxn id="50" idx="6"/>
          </p:cNvCxnSpPr>
          <p:nvPr/>
        </p:nvCxnSpPr>
        <p:spPr>
          <a:xfrm rot="5400000">
            <a:off x="2857500" y="4533900"/>
            <a:ext cx="1219200" cy="11430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8" name="Shape 57"/>
          <p:cNvCxnSpPr>
            <a:stCxn id="50" idx="2"/>
            <a:endCxn id="51" idx="4"/>
          </p:cNvCxnSpPr>
          <p:nvPr/>
        </p:nvCxnSpPr>
        <p:spPr>
          <a:xfrm rot="10800000">
            <a:off x="838200" y="4495800"/>
            <a:ext cx="1143000" cy="12192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9" name="Shape 20"/>
          <p:cNvCxnSpPr>
            <a:stCxn id="52" idx="4"/>
            <a:endCxn id="54" idx="0"/>
          </p:cNvCxnSpPr>
          <p:nvPr/>
        </p:nvCxnSpPr>
        <p:spPr>
          <a:xfrm rot="5400000">
            <a:off x="2095500" y="3238500"/>
            <a:ext cx="685800" cy="1588"/>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0" name="Shape 26"/>
          <p:cNvCxnSpPr>
            <a:stCxn id="54" idx="2"/>
            <a:endCxn id="51" idx="6"/>
          </p:cNvCxnSpPr>
          <p:nvPr/>
        </p:nvCxnSpPr>
        <p:spPr>
          <a:xfrm rot="10800000">
            <a:off x="1295400" y="4038600"/>
            <a:ext cx="685800" cy="1588"/>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61" name="Rectangle 60"/>
          <p:cNvSpPr/>
          <p:nvPr/>
        </p:nvSpPr>
        <p:spPr>
          <a:xfrm>
            <a:off x="228600" y="1752600"/>
            <a:ext cx="4572000" cy="4572000"/>
          </a:xfrm>
          <a:prstGeom prst="rect">
            <a:avLst/>
          </a:prstGeom>
          <a:noFill/>
          <a:ln w="63500">
            <a:solidFill>
              <a:schemeClr val="tx2"/>
            </a:solidFill>
          </a:ln>
        </p:spPr>
        <p:style>
          <a:lnRef idx="1">
            <a:schemeClr val="accent1"/>
          </a:lnRef>
          <a:fillRef idx="3">
            <a:schemeClr val="accent1"/>
          </a:fillRef>
          <a:effectRef idx="2">
            <a:schemeClr val="accent1"/>
          </a:effectRef>
          <a:fontRef idx="minor">
            <a:schemeClr val="lt1"/>
          </a:fontRef>
        </p:style>
        <p:txBody>
          <a:bodyPr rtlCol="0" anchor="t" anchorCtr="0"/>
          <a:lstStyle/>
          <a:p>
            <a:r>
              <a:rPr lang="en-US" dirty="0" smtClean="0">
                <a:solidFill>
                  <a:schemeClr val="accent1"/>
                </a:solidFill>
              </a:rPr>
              <a:t>Research</a:t>
            </a:r>
            <a:endParaRPr lang="en-US" dirty="0">
              <a:solidFill>
                <a:schemeClr val="accent1"/>
              </a:solidFill>
            </a:endParaRPr>
          </a:p>
        </p:txBody>
      </p:sp>
      <p:sp>
        <p:nvSpPr>
          <p:cNvPr id="64" name="Rectangle 63"/>
          <p:cNvSpPr/>
          <p:nvPr/>
        </p:nvSpPr>
        <p:spPr>
          <a:xfrm>
            <a:off x="5181600" y="1752600"/>
            <a:ext cx="1524000" cy="4572000"/>
          </a:xfrm>
          <a:prstGeom prst="rect">
            <a:avLst/>
          </a:prstGeom>
          <a:noFill/>
          <a:ln w="63500">
            <a:solidFill>
              <a:schemeClr val="tx2"/>
            </a:solidFill>
          </a:ln>
        </p:spPr>
        <p:style>
          <a:lnRef idx="1">
            <a:schemeClr val="accent1"/>
          </a:lnRef>
          <a:fillRef idx="3">
            <a:schemeClr val="accent1"/>
          </a:fillRef>
          <a:effectRef idx="2">
            <a:schemeClr val="accent1"/>
          </a:effectRef>
          <a:fontRef idx="minor">
            <a:schemeClr val="lt1"/>
          </a:fontRef>
        </p:style>
        <p:txBody>
          <a:bodyPr rtlCol="0" anchor="t" anchorCtr="0"/>
          <a:lstStyle/>
          <a:p>
            <a:r>
              <a:rPr lang="en-US" dirty="0" smtClean="0">
                <a:solidFill>
                  <a:schemeClr val="accent1"/>
                </a:solidFill>
              </a:rPr>
              <a:t>Reuse</a:t>
            </a:r>
            <a:endParaRPr lang="en-US" dirty="0">
              <a:solidFill>
                <a:schemeClr val="accent1"/>
              </a:solidFill>
            </a:endParaRPr>
          </a:p>
        </p:txBody>
      </p:sp>
      <p:sp>
        <p:nvSpPr>
          <p:cNvPr id="68" name="TextBox 67"/>
          <p:cNvSpPr txBox="1"/>
          <p:nvPr/>
        </p:nvSpPr>
        <p:spPr>
          <a:xfrm>
            <a:off x="6934199" y="1765280"/>
            <a:ext cx="1981201" cy="4524315"/>
          </a:xfrm>
          <a:prstGeom prst="rect">
            <a:avLst/>
          </a:prstGeom>
          <a:solidFill>
            <a:schemeClr val="bg1">
              <a:alpha val="79000"/>
            </a:schemeClr>
          </a:solidFill>
        </p:spPr>
        <p:txBody>
          <a:bodyPr wrap="square" rtlCol="0">
            <a:spAutoFit/>
          </a:bodyPr>
          <a:lstStyle/>
          <a:p>
            <a:r>
              <a:rPr lang="en-US" sz="2400" b="1" dirty="0" smtClean="0">
                <a:solidFill>
                  <a:srgbClr val="FF0000"/>
                </a:solidFill>
              </a:rPr>
              <a:t>Reuse is also a cycle. We build our research on the work of others.</a:t>
            </a:r>
          </a:p>
          <a:p>
            <a:endParaRPr lang="en-US" sz="2400" b="1" dirty="0" smtClean="0">
              <a:solidFill>
                <a:srgbClr val="FF0000"/>
              </a:solidFill>
            </a:endParaRPr>
          </a:p>
          <a:p>
            <a:r>
              <a:rPr lang="en-US" sz="2400" b="1" dirty="0" smtClean="0">
                <a:solidFill>
                  <a:srgbClr val="FF0000"/>
                </a:solidFill>
              </a:rPr>
              <a:t>Reward mechanisms </a:t>
            </a:r>
            <a:r>
              <a:rPr lang="en-US" sz="2400" b="1" i="1" dirty="0" smtClean="0">
                <a:solidFill>
                  <a:srgbClr val="FF0000"/>
                </a:solidFill>
              </a:rPr>
              <a:t>should</a:t>
            </a:r>
            <a:r>
              <a:rPr lang="en-US" sz="2400" b="1" dirty="0" smtClean="0">
                <a:solidFill>
                  <a:srgbClr val="FF0000"/>
                </a:solidFill>
              </a:rPr>
              <a:t> encourage reuse.</a:t>
            </a:r>
          </a:p>
        </p:txBody>
      </p:sp>
      <p:pic>
        <p:nvPicPr>
          <p:cNvPr id="69" name="Picture 68"/>
          <p:cNvPicPr>
            <a:picLocks noChangeAspect="1"/>
          </p:cNvPicPr>
          <p:nvPr/>
        </p:nvPicPr>
        <p:blipFill>
          <a:blip r:embed="rId3"/>
          <a:stretch>
            <a:fillRect/>
          </a:stretch>
        </p:blipFill>
        <p:spPr>
          <a:xfrm>
            <a:off x="8026400" y="6464300"/>
            <a:ext cx="1117600" cy="393700"/>
          </a:xfrm>
          <a:prstGeom prst="rect">
            <a:avLst/>
          </a:prstGeom>
        </p:spPr>
      </p:pic>
      <p:cxnSp>
        <p:nvCxnSpPr>
          <p:cNvPr id="70" name="Shape 23"/>
          <p:cNvCxnSpPr>
            <a:stCxn id="54" idx="4"/>
            <a:endCxn id="50" idx="0"/>
          </p:cNvCxnSpPr>
          <p:nvPr/>
        </p:nvCxnSpPr>
        <p:spPr>
          <a:xfrm rot="5400000">
            <a:off x="2057400" y="4876800"/>
            <a:ext cx="762000" cy="1588"/>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92692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4" grpId="0" animBg="1"/>
      <p:bldP spid="35" grpId="0" animBg="1"/>
      <p:bldP spid="64" grpId="0" animBg="1"/>
      <p:bldP spid="6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Research/Reuse/Reward Cycle</a:t>
            </a:r>
            <a:endParaRPr lang="en-US" dirty="0"/>
          </a:p>
        </p:txBody>
      </p:sp>
      <p:cxnSp>
        <p:nvCxnSpPr>
          <p:cNvPr id="22" name="Shape 21"/>
          <p:cNvCxnSpPr>
            <a:stCxn id="35" idx="2"/>
            <a:endCxn id="50" idx="6"/>
          </p:cNvCxnSpPr>
          <p:nvPr/>
        </p:nvCxnSpPr>
        <p:spPr>
          <a:xfrm rot="10800000">
            <a:off x="2895600" y="5715000"/>
            <a:ext cx="762000" cy="1588"/>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Oval 27"/>
          <p:cNvSpPr/>
          <p:nvPr/>
        </p:nvSpPr>
        <p:spPr>
          <a:xfrm>
            <a:off x="5486400" y="2133600"/>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400" b="1" dirty="0" smtClean="0">
                <a:latin typeface="Arial Narrow"/>
                <a:cs typeface="Arial Narrow"/>
              </a:rPr>
              <a:t>Index</a:t>
            </a:r>
            <a:endParaRPr lang="en-US" sz="1400" b="1" dirty="0">
              <a:latin typeface="Arial Narrow"/>
              <a:cs typeface="Arial Narrow"/>
            </a:endParaRPr>
          </a:p>
        </p:txBody>
      </p:sp>
      <p:sp>
        <p:nvSpPr>
          <p:cNvPr id="29" name="Oval 28"/>
          <p:cNvSpPr/>
          <p:nvPr/>
        </p:nvSpPr>
        <p:spPr>
          <a:xfrm>
            <a:off x="5486400" y="3581400"/>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400" b="1" dirty="0" smtClean="0">
                <a:latin typeface="Arial Narrow"/>
                <a:cs typeface="Arial Narrow"/>
              </a:rPr>
              <a:t>Identify</a:t>
            </a:r>
            <a:endParaRPr lang="en-US" sz="1400" b="1" dirty="0">
              <a:latin typeface="Arial Narrow"/>
              <a:cs typeface="Arial Narrow"/>
            </a:endParaRPr>
          </a:p>
        </p:txBody>
      </p:sp>
      <p:sp>
        <p:nvSpPr>
          <p:cNvPr id="34" name="Oval 33"/>
          <p:cNvSpPr/>
          <p:nvPr/>
        </p:nvSpPr>
        <p:spPr>
          <a:xfrm>
            <a:off x="5486400" y="5257800"/>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400" b="1" dirty="0" smtClean="0">
                <a:latin typeface="Arial Narrow"/>
                <a:cs typeface="Arial Narrow"/>
              </a:rPr>
              <a:t>Cite</a:t>
            </a:r>
            <a:endParaRPr lang="en-US" sz="1400" b="1" dirty="0">
              <a:latin typeface="Arial Narrow"/>
              <a:cs typeface="Arial Narrow"/>
            </a:endParaRPr>
          </a:p>
        </p:txBody>
      </p:sp>
      <p:sp>
        <p:nvSpPr>
          <p:cNvPr id="35" name="Oval 34"/>
          <p:cNvSpPr/>
          <p:nvPr/>
        </p:nvSpPr>
        <p:spPr>
          <a:xfrm>
            <a:off x="3657600" y="5257800"/>
            <a:ext cx="914400" cy="914400"/>
          </a:xfrm>
          <a:prstGeom prst="ellipse">
            <a:avLst/>
          </a:prstGeom>
        </p:spPr>
        <p:style>
          <a:lnRef idx="1">
            <a:schemeClr val="accent2"/>
          </a:lnRef>
          <a:fillRef idx="3">
            <a:schemeClr val="accent2"/>
          </a:fillRef>
          <a:effectRef idx="2">
            <a:schemeClr val="accent2"/>
          </a:effectRef>
          <a:fontRef idx="minor">
            <a:schemeClr val="lt1"/>
          </a:fontRef>
        </p:style>
        <p:txBody>
          <a:bodyPr wrap="none" rtlCol="0" anchor="ctr"/>
          <a:lstStyle/>
          <a:p>
            <a:pPr algn="ctr"/>
            <a:r>
              <a:rPr lang="en-US" sz="1400" b="1" dirty="0" smtClean="0">
                <a:latin typeface="Arial Narrow"/>
                <a:cs typeface="Arial Narrow"/>
              </a:rPr>
              <a:t>Reward</a:t>
            </a:r>
            <a:endParaRPr lang="en-US" sz="1400" b="1" dirty="0">
              <a:latin typeface="Arial Narrow"/>
              <a:cs typeface="Arial Narrow"/>
            </a:endParaRPr>
          </a:p>
        </p:txBody>
      </p:sp>
      <p:cxnSp>
        <p:nvCxnSpPr>
          <p:cNvPr id="38" name="Shape 20"/>
          <p:cNvCxnSpPr>
            <a:stCxn id="53" idx="6"/>
            <a:endCxn id="29" idx="2"/>
          </p:cNvCxnSpPr>
          <p:nvPr/>
        </p:nvCxnSpPr>
        <p:spPr>
          <a:xfrm>
            <a:off x="4495800" y="4038600"/>
            <a:ext cx="990600" cy="1588"/>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hape 20"/>
          <p:cNvCxnSpPr>
            <a:stCxn id="34" idx="2"/>
            <a:endCxn id="35" idx="6"/>
          </p:cNvCxnSpPr>
          <p:nvPr/>
        </p:nvCxnSpPr>
        <p:spPr>
          <a:xfrm rot="10800000">
            <a:off x="4572000" y="5715000"/>
            <a:ext cx="914400" cy="1588"/>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hape 20"/>
          <p:cNvCxnSpPr>
            <a:stCxn id="29" idx="4"/>
            <a:endCxn id="34" idx="0"/>
          </p:cNvCxnSpPr>
          <p:nvPr/>
        </p:nvCxnSpPr>
        <p:spPr>
          <a:xfrm rot="5400000">
            <a:off x="5562600" y="4876800"/>
            <a:ext cx="762000" cy="1588"/>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7" name="Shape 20"/>
          <p:cNvCxnSpPr>
            <a:stCxn id="29" idx="0"/>
            <a:endCxn id="28" idx="4"/>
          </p:cNvCxnSpPr>
          <p:nvPr/>
        </p:nvCxnSpPr>
        <p:spPr>
          <a:xfrm rot="5400000" flipH="1" flipV="1">
            <a:off x="5676900" y="3314700"/>
            <a:ext cx="533400" cy="1588"/>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50" name="Oval 49"/>
          <p:cNvSpPr/>
          <p:nvPr/>
        </p:nvSpPr>
        <p:spPr>
          <a:xfrm>
            <a:off x="1981200" y="5257800"/>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400" b="1" dirty="0" smtClean="0">
                <a:latin typeface="Arial Narrow"/>
                <a:cs typeface="Arial Narrow"/>
              </a:rPr>
              <a:t>Create</a:t>
            </a:r>
            <a:endParaRPr lang="en-US" sz="1400" b="1" dirty="0">
              <a:latin typeface="Arial Narrow"/>
              <a:cs typeface="Arial Narrow"/>
            </a:endParaRPr>
          </a:p>
        </p:txBody>
      </p:sp>
      <p:sp>
        <p:nvSpPr>
          <p:cNvPr id="51" name="Oval 50"/>
          <p:cNvSpPr/>
          <p:nvPr/>
        </p:nvSpPr>
        <p:spPr>
          <a:xfrm>
            <a:off x="381000" y="3581400"/>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400" b="1" dirty="0" smtClean="0">
                <a:latin typeface="Arial Narrow"/>
                <a:cs typeface="Arial Narrow"/>
              </a:rPr>
              <a:t>Test</a:t>
            </a:r>
            <a:endParaRPr lang="en-US" sz="1400" b="1" dirty="0">
              <a:latin typeface="Arial Narrow"/>
              <a:cs typeface="Arial Narrow"/>
            </a:endParaRPr>
          </a:p>
        </p:txBody>
      </p:sp>
      <p:sp>
        <p:nvSpPr>
          <p:cNvPr id="52" name="Oval 51"/>
          <p:cNvSpPr/>
          <p:nvPr/>
        </p:nvSpPr>
        <p:spPr>
          <a:xfrm>
            <a:off x="1981200" y="1981200"/>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400" b="1" dirty="0" smtClean="0">
                <a:latin typeface="Arial Narrow"/>
                <a:cs typeface="Arial Narrow"/>
              </a:rPr>
              <a:t>Interpret</a:t>
            </a:r>
            <a:endParaRPr lang="en-US" sz="1400" b="1" dirty="0">
              <a:latin typeface="Arial Narrow"/>
              <a:cs typeface="Arial Narrow"/>
            </a:endParaRPr>
          </a:p>
        </p:txBody>
      </p:sp>
      <p:sp>
        <p:nvSpPr>
          <p:cNvPr id="53" name="Oval 52"/>
          <p:cNvSpPr/>
          <p:nvPr/>
        </p:nvSpPr>
        <p:spPr>
          <a:xfrm>
            <a:off x="3581400" y="3581400"/>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400" b="1" dirty="0" smtClean="0">
                <a:latin typeface="Arial Narrow"/>
                <a:cs typeface="Arial Narrow"/>
              </a:rPr>
              <a:t>Publish</a:t>
            </a:r>
            <a:endParaRPr lang="en-US" sz="1400" b="1" dirty="0">
              <a:latin typeface="Arial Narrow"/>
              <a:cs typeface="Arial Narrow"/>
            </a:endParaRPr>
          </a:p>
        </p:txBody>
      </p:sp>
      <p:sp>
        <p:nvSpPr>
          <p:cNvPr id="54" name="Oval 53"/>
          <p:cNvSpPr/>
          <p:nvPr/>
        </p:nvSpPr>
        <p:spPr>
          <a:xfrm>
            <a:off x="1981200" y="3581400"/>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400" b="1" dirty="0" smtClean="0">
                <a:latin typeface="Arial Narrow"/>
                <a:cs typeface="Arial Narrow"/>
              </a:rPr>
              <a:t>Revise</a:t>
            </a:r>
            <a:endParaRPr lang="en-US" sz="1400" b="1" dirty="0">
              <a:latin typeface="Arial Narrow"/>
              <a:cs typeface="Arial Narrow"/>
            </a:endParaRPr>
          </a:p>
        </p:txBody>
      </p:sp>
      <p:cxnSp>
        <p:nvCxnSpPr>
          <p:cNvPr id="55" name="Shape 54"/>
          <p:cNvCxnSpPr>
            <a:stCxn id="51" idx="0"/>
            <a:endCxn id="52" idx="2"/>
          </p:cNvCxnSpPr>
          <p:nvPr/>
        </p:nvCxnSpPr>
        <p:spPr>
          <a:xfrm rot="5400000" flipH="1" flipV="1">
            <a:off x="838200" y="2438400"/>
            <a:ext cx="1143000" cy="11430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6" name="Shape 55"/>
          <p:cNvCxnSpPr>
            <a:stCxn id="52" idx="6"/>
            <a:endCxn id="53" idx="0"/>
          </p:cNvCxnSpPr>
          <p:nvPr/>
        </p:nvCxnSpPr>
        <p:spPr>
          <a:xfrm>
            <a:off x="2895600" y="2438400"/>
            <a:ext cx="1143000" cy="11430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7" name="Shape 56"/>
          <p:cNvCxnSpPr>
            <a:stCxn id="53" idx="4"/>
            <a:endCxn id="50" idx="6"/>
          </p:cNvCxnSpPr>
          <p:nvPr/>
        </p:nvCxnSpPr>
        <p:spPr>
          <a:xfrm rot="5400000">
            <a:off x="2857500" y="4533900"/>
            <a:ext cx="1219200" cy="11430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8" name="Shape 57"/>
          <p:cNvCxnSpPr>
            <a:stCxn id="50" idx="2"/>
            <a:endCxn id="51" idx="4"/>
          </p:cNvCxnSpPr>
          <p:nvPr/>
        </p:nvCxnSpPr>
        <p:spPr>
          <a:xfrm rot="10800000">
            <a:off x="838200" y="4495800"/>
            <a:ext cx="1143000" cy="12192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9" name="Shape 20"/>
          <p:cNvCxnSpPr>
            <a:stCxn id="52" idx="4"/>
            <a:endCxn id="54" idx="0"/>
          </p:cNvCxnSpPr>
          <p:nvPr/>
        </p:nvCxnSpPr>
        <p:spPr>
          <a:xfrm rot="5400000">
            <a:off x="2095500" y="3238500"/>
            <a:ext cx="685800" cy="1588"/>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0" name="Shape 26"/>
          <p:cNvCxnSpPr>
            <a:stCxn id="54" idx="2"/>
            <a:endCxn id="51" idx="6"/>
          </p:cNvCxnSpPr>
          <p:nvPr/>
        </p:nvCxnSpPr>
        <p:spPr>
          <a:xfrm rot="10800000">
            <a:off x="1295400" y="4038600"/>
            <a:ext cx="685800" cy="1588"/>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61" name="Rectangle 60"/>
          <p:cNvSpPr/>
          <p:nvPr/>
        </p:nvSpPr>
        <p:spPr>
          <a:xfrm>
            <a:off x="228600" y="1752600"/>
            <a:ext cx="4572000" cy="4572000"/>
          </a:xfrm>
          <a:prstGeom prst="rect">
            <a:avLst/>
          </a:prstGeom>
          <a:noFill/>
          <a:ln w="63500">
            <a:solidFill>
              <a:schemeClr val="tx2"/>
            </a:solidFill>
          </a:ln>
        </p:spPr>
        <p:style>
          <a:lnRef idx="1">
            <a:schemeClr val="accent1"/>
          </a:lnRef>
          <a:fillRef idx="3">
            <a:schemeClr val="accent1"/>
          </a:fillRef>
          <a:effectRef idx="2">
            <a:schemeClr val="accent1"/>
          </a:effectRef>
          <a:fontRef idx="minor">
            <a:schemeClr val="lt1"/>
          </a:fontRef>
        </p:style>
        <p:txBody>
          <a:bodyPr rtlCol="0" anchor="t" anchorCtr="0"/>
          <a:lstStyle/>
          <a:p>
            <a:r>
              <a:rPr lang="en-US" dirty="0" smtClean="0">
                <a:solidFill>
                  <a:schemeClr val="accent1"/>
                </a:solidFill>
              </a:rPr>
              <a:t>Research</a:t>
            </a:r>
            <a:endParaRPr lang="en-US" dirty="0">
              <a:solidFill>
                <a:schemeClr val="accent1"/>
              </a:solidFill>
            </a:endParaRPr>
          </a:p>
        </p:txBody>
      </p:sp>
      <p:sp>
        <p:nvSpPr>
          <p:cNvPr id="64" name="Rectangle 63"/>
          <p:cNvSpPr/>
          <p:nvPr/>
        </p:nvSpPr>
        <p:spPr>
          <a:xfrm>
            <a:off x="5181600" y="1752600"/>
            <a:ext cx="1524000" cy="4572000"/>
          </a:xfrm>
          <a:prstGeom prst="rect">
            <a:avLst/>
          </a:prstGeom>
          <a:noFill/>
          <a:ln w="63500">
            <a:solidFill>
              <a:schemeClr val="tx2"/>
            </a:solidFill>
          </a:ln>
        </p:spPr>
        <p:style>
          <a:lnRef idx="1">
            <a:schemeClr val="accent1"/>
          </a:lnRef>
          <a:fillRef idx="3">
            <a:schemeClr val="accent1"/>
          </a:fillRef>
          <a:effectRef idx="2">
            <a:schemeClr val="accent1"/>
          </a:effectRef>
          <a:fontRef idx="minor">
            <a:schemeClr val="lt1"/>
          </a:fontRef>
        </p:style>
        <p:txBody>
          <a:bodyPr rtlCol="0" anchor="t" anchorCtr="0"/>
          <a:lstStyle/>
          <a:p>
            <a:r>
              <a:rPr lang="en-US" dirty="0" smtClean="0">
                <a:solidFill>
                  <a:schemeClr val="accent1"/>
                </a:solidFill>
              </a:rPr>
              <a:t>Reuse</a:t>
            </a:r>
            <a:endParaRPr lang="en-US" dirty="0">
              <a:solidFill>
                <a:schemeClr val="accent1"/>
              </a:solidFill>
            </a:endParaRPr>
          </a:p>
        </p:txBody>
      </p:sp>
      <p:sp>
        <p:nvSpPr>
          <p:cNvPr id="68" name="TextBox 67"/>
          <p:cNvSpPr txBox="1"/>
          <p:nvPr/>
        </p:nvSpPr>
        <p:spPr>
          <a:xfrm>
            <a:off x="6934199" y="1765280"/>
            <a:ext cx="1981201" cy="4524315"/>
          </a:xfrm>
          <a:prstGeom prst="rect">
            <a:avLst/>
          </a:prstGeom>
          <a:solidFill>
            <a:schemeClr val="bg1">
              <a:alpha val="79000"/>
            </a:schemeClr>
          </a:solidFill>
        </p:spPr>
        <p:txBody>
          <a:bodyPr wrap="square" rtlCol="0">
            <a:spAutoFit/>
          </a:bodyPr>
          <a:lstStyle/>
          <a:p>
            <a:r>
              <a:rPr lang="en-US" sz="2400" b="1" dirty="0" smtClean="0">
                <a:solidFill>
                  <a:srgbClr val="FF0000"/>
                </a:solidFill>
              </a:rPr>
              <a:t>Reuse is also a cycle. We build our research on the work of others.</a:t>
            </a:r>
          </a:p>
          <a:p>
            <a:endParaRPr lang="en-US" sz="2400" b="1" dirty="0" smtClean="0">
              <a:solidFill>
                <a:srgbClr val="FF0000"/>
              </a:solidFill>
            </a:endParaRPr>
          </a:p>
          <a:p>
            <a:r>
              <a:rPr lang="en-US" sz="2400" b="1" dirty="0" smtClean="0">
                <a:solidFill>
                  <a:srgbClr val="FF0000"/>
                </a:solidFill>
              </a:rPr>
              <a:t>Reward mechanisms </a:t>
            </a:r>
            <a:r>
              <a:rPr lang="en-US" sz="2400" b="1" i="1" dirty="0" smtClean="0">
                <a:solidFill>
                  <a:srgbClr val="FF0000"/>
                </a:solidFill>
              </a:rPr>
              <a:t>should</a:t>
            </a:r>
            <a:r>
              <a:rPr lang="en-US" sz="2400" b="1" dirty="0" smtClean="0">
                <a:solidFill>
                  <a:srgbClr val="FF0000"/>
                </a:solidFill>
              </a:rPr>
              <a:t> encourage reuse.</a:t>
            </a:r>
          </a:p>
        </p:txBody>
      </p:sp>
      <p:pic>
        <p:nvPicPr>
          <p:cNvPr id="69" name="Picture 68"/>
          <p:cNvPicPr>
            <a:picLocks noChangeAspect="1"/>
          </p:cNvPicPr>
          <p:nvPr/>
        </p:nvPicPr>
        <p:blipFill>
          <a:blip r:embed="rId3"/>
          <a:stretch>
            <a:fillRect/>
          </a:stretch>
        </p:blipFill>
        <p:spPr>
          <a:xfrm>
            <a:off x="8026400" y="6464300"/>
            <a:ext cx="1117600" cy="393700"/>
          </a:xfrm>
          <a:prstGeom prst="rect">
            <a:avLst/>
          </a:prstGeom>
        </p:spPr>
      </p:pic>
      <p:cxnSp>
        <p:nvCxnSpPr>
          <p:cNvPr id="70" name="Shape 23"/>
          <p:cNvCxnSpPr>
            <a:stCxn id="54" idx="4"/>
            <a:endCxn id="50" idx="0"/>
          </p:cNvCxnSpPr>
          <p:nvPr/>
        </p:nvCxnSpPr>
        <p:spPr>
          <a:xfrm rot="5400000">
            <a:off x="2057400" y="4876800"/>
            <a:ext cx="762000" cy="1588"/>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97578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850" name="Rectangle 2"/>
          <p:cNvSpPr>
            <a:spLocks noGrp="1" noChangeArrowheads="1"/>
          </p:cNvSpPr>
          <p:nvPr>
            <p:ph type="title" idx="4294967295"/>
          </p:nvPr>
        </p:nvSpPr>
        <p:spPr/>
        <p:txBody>
          <a:bodyPr/>
          <a:lstStyle/>
          <a:p>
            <a:r>
              <a:rPr lang="en-US" dirty="0" smtClean="0"/>
              <a:t>, it’</a:t>
            </a:r>
            <a:endParaRPr lang="en-US" dirty="0"/>
          </a:p>
        </p:txBody>
      </p:sp>
      <p:sp>
        <p:nvSpPr>
          <p:cNvPr id="206851" name="Rectangle 3"/>
          <p:cNvSpPr>
            <a:spLocks noGrp="1" noChangeArrowheads="1"/>
          </p:cNvSpPr>
          <p:nvPr>
            <p:ph type="body" idx="4294967295"/>
          </p:nvPr>
        </p:nvSpPr>
        <p:spPr>
          <a:xfrm>
            <a:off x="0" y="6021388"/>
            <a:ext cx="8893175" cy="503237"/>
          </a:xfrm>
        </p:spPr>
        <p:txBody>
          <a:bodyPr/>
          <a:lstStyle/>
          <a:p>
            <a:pPr>
              <a:lnSpc>
                <a:spcPct val="90000"/>
              </a:lnSpc>
              <a:buFontTx/>
              <a:buNone/>
            </a:pPr>
            <a:r>
              <a:rPr lang="en-GB" sz="1400" dirty="0"/>
              <a:t>Victoria </a:t>
            </a:r>
            <a:r>
              <a:rPr lang="en-GB" sz="1400" dirty="0" err="1"/>
              <a:t>Stodden</a:t>
            </a:r>
            <a:r>
              <a:rPr lang="en-GB" sz="1400" dirty="0"/>
              <a:t>, AMP 2011  http://</a:t>
            </a:r>
            <a:r>
              <a:rPr lang="en-GB" sz="1400" dirty="0" err="1"/>
              <a:t>www.stodden.net</a:t>
            </a:r>
            <a:r>
              <a:rPr lang="en-GB" sz="1400" dirty="0"/>
              <a:t>/AMP2011/, </a:t>
            </a:r>
          </a:p>
        </p:txBody>
      </p:sp>
      <p:pic>
        <p:nvPicPr>
          <p:cNvPr id="20685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4363" y="0"/>
            <a:ext cx="10442576" cy="6021388"/>
          </a:xfrm>
          <a:prstGeom prst="rect">
            <a:avLst/>
          </a:prstGeom>
          <a:noFill/>
          <a:ln w="9525">
            <a:noFill/>
            <a:miter lim="800000"/>
            <a:headEnd/>
            <a:tailEnd/>
          </a:ln>
        </p:spPr>
      </p:pic>
      <p:sp>
        <p:nvSpPr>
          <p:cNvPr id="206853" name="Rectangle 5"/>
          <p:cNvSpPr>
            <a:spLocks noChangeArrowheads="1"/>
          </p:cNvSpPr>
          <p:nvPr/>
        </p:nvSpPr>
        <p:spPr bwMode="auto">
          <a:xfrm>
            <a:off x="0" y="6265863"/>
            <a:ext cx="9144000" cy="304800"/>
          </a:xfrm>
          <a:prstGeom prst="rect">
            <a:avLst/>
          </a:prstGeom>
          <a:noFill/>
          <a:ln w="9525">
            <a:noFill/>
            <a:miter lim="800000"/>
            <a:headEnd/>
            <a:tailEnd/>
          </a:ln>
        </p:spPr>
        <p:txBody>
          <a:bodyPr>
            <a:prstTxWarp prst="textNoShape">
              <a:avLst/>
            </a:prstTxWarp>
            <a:spAutoFit/>
          </a:bodyPr>
          <a:lstStyle/>
          <a:p>
            <a:pPr fontAlgn="base">
              <a:spcBef>
                <a:spcPct val="20000"/>
              </a:spcBef>
              <a:spcAft>
                <a:spcPct val="0"/>
              </a:spcAft>
            </a:pPr>
            <a:r>
              <a:rPr lang="en-GB" sz="1400">
                <a:solidFill>
                  <a:srgbClr val="000000"/>
                </a:solidFill>
                <a:ea typeface="Batang" pitchFamily="18" charset="-127"/>
                <a:cs typeface="Batang" pitchFamily="18" charset="-127"/>
              </a:rPr>
              <a:t>Special Issue Reproducible Research Computing in Science and Engineering July/August 2012, 14(4)</a:t>
            </a:r>
          </a:p>
        </p:txBody>
      </p:sp>
      <p:sp>
        <p:nvSpPr>
          <p:cNvPr id="206854" name="Rectangle 6"/>
          <p:cNvSpPr>
            <a:spLocks noChangeArrowheads="1"/>
          </p:cNvSpPr>
          <p:nvPr/>
        </p:nvSpPr>
        <p:spPr bwMode="auto">
          <a:xfrm>
            <a:off x="0" y="6524625"/>
            <a:ext cx="9144000" cy="304800"/>
          </a:xfrm>
          <a:prstGeom prst="rect">
            <a:avLst/>
          </a:prstGeom>
          <a:noFill/>
          <a:ln w="9525">
            <a:noFill/>
            <a:miter lim="800000"/>
            <a:headEnd/>
            <a:tailEnd/>
          </a:ln>
          <a:effectLst/>
        </p:spPr>
        <p:txBody>
          <a:bodyPr anchor="ctr">
            <a:prstTxWarp prst="textNoShape">
              <a:avLst/>
            </a:prstTxWarp>
            <a:spAutoFit/>
          </a:bodyPr>
          <a:lstStyle/>
          <a:p>
            <a:pPr fontAlgn="base">
              <a:spcBef>
                <a:spcPct val="0"/>
              </a:spcBef>
              <a:spcAft>
                <a:spcPct val="0"/>
              </a:spcAft>
            </a:pPr>
            <a:r>
              <a:rPr lang="en-GB" sz="1400">
                <a:solidFill>
                  <a:srgbClr val="000000"/>
                </a:solidFill>
              </a:rPr>
              <a:t>Howison and Herbsleb (2013) "Incentives and Integration In Scientific Software Production" CSCW 2013. </a:t>
            </a:r>
          </a:p>
        </p:txBody>
      </p:sp>
    </p:spTree>
    <p:extLst>
      <p:ext uri="{BB962C8B-B14F-4D97-AF65-F5344CB8AC3E}">
        <p14:creationId xmlns:p14="http://schemas.microsoft.com/office/powerpoint/2010/main" val="1000496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8542"/>
            <a:ext cx="8229600" cy="1143000"/>
          </a:xfrm>
        </p:spPr>
        <p:txBody>
          <a:bodyPr>
            <a:noAutofit/>
          </a:bodyPr>
          <a:lstStyle/>
          <a:p>
            <a:pPr algn="l"/>
            <a:r>
              <a:rPr lang="en-US" dirty="0" smtClean="0">
                <a:solidFill>
                  <a:schemeClr val="bg1"/>
                </a:solidFill>
                <a:latin typeface="Helvetica"/>
                <a:cs typeface="Helvetica"/>
              </a:rPr>
              <a:t>The UK research</a:t>
            </a:r>
            <a:r>
              <a:rPr lang="en-US" dirty="0">
                <a:solidFill>
                  <a:schemeClr val="bg1"/>
                </a:solidFill>
                <a:latin typeface="Helvetica"/>
                <a:cs typeface="Helvetica"/>
              </a:rPr>
              <a:t> </a:t>
            </a:r>
            <a:r>
              <a:rPr lang="en-US" dirty="0" smtClean="0">
                <a:solidFill>
                  <a:schemeClr val="bg1"/>
                </a:solidFill>
                <a:latin typeface="Helvetica"/>
                <a:cs typeface="Helvetica"/>
              </a:rPr>
              <a:t>community doesn’t have the skills</a:t>
            </a:r>
            <a:endParaRPr lang="en-US" dirty="0">
              <a:solidFill>
                <a:schemeClr val="bg1"/>
              </a:solidFill>
              <a:latin typeface="Helvetica"/>
              <a:cs typeface="Helvetica"/>
            </a:endParaRPr>
          </a:p>
        </p:txBody>
      </p:sp>
      <p:sp>
        <p:nvSpPr>
          <p:cNvPr id="21" name="TextBox 20"/>
          <p:cNvSpPr txBox="1"/>
          <p:nvPr/>
        </p:nvSpPr>
        <p:spPr>
          <a:xfrm>
            <a:off x="99781" y="6331409"/>
            <a:ext cx="8941143" cy="523220"/>
          </a:xfrm>
          <a:prstGeom prst="rect">
            <a:avLst/>
          </a:prstGeom>
          <a:noFill/>
        </p:spPr>
        <p:txBody>
          <a:bodyPr wrap="square" rtlCol="0">
            <a:spAutoFit/>
          </a:bodyPr>
          <a:lstStyle/>
          <a:p>
            <a:pPr defTabSz="457200"/>
            <a:r>
              <a:rPr lang="en-US" sz="1400" i="1" dirty="0" smtClean="0">
                <a:solidFill>
                  <a:srgbClr val="FFFFFF"/>
                </a:solidFill>
                <a:latin typeface="Helvetica Light"/>
                <a:cs typeface="Helvetica Light"/>
              </a:rPr>
              <a:t>Survey of researchers from 15 Russell Group universities conducted by SSI between August - October 2014. </a:t>
            </a:r>
            <a:br>
              <a:rPr lang="en-US" sz="1400" i="1" dirty="0" smtClean="0">
                <a:solidFill>
                  <a:srgbClr val="FFFFFF"/>
                </a:solidFill>
                <a:latin typeface="Helvetica Light"/>
                <a:cs typeface="Helvetica Light"/>
              </a:rPr>
            </a:br>
            <a:r>
              <a:rPr lang="en-US" sz="1400" i="1" dirty="0" smtClean="0">
                <a:solidFill>
                  <a:srgbClr val="FFFFFF"/>
                </a:solidFill>
                <a:latin typeface="Helvetica Light"/>
                <a:cs typeface="Helvetica Light"/>
              </a:rPr>
              <a:t>406 respondents covering representative range of funders, discipline and seniority.  </a:t>
            </a:r>
            <a:endParaRPr lang="en-US" sz="1400" i="1" dirty="0">
              <a:solidFill>
                <a:srgbClr val="FFFFFF"/>
              </a:solidFill>
              <a:latin typeface="Helvetica Light"/>
              <a:cs typeface="Helvetica Light"/>
            </a:endParaRPr>
          </a:p>
        </p:txBody>
      </p:sp>
      <p:sp>
        <p:nvSpPr>
          <p:cNvPr id="6" name="TextBox 5"/>
          <p:cNvSpPr txBox="1"/>
          <p:nvPr/>
        </p:nvSpPr>
        <p:spPr>
          <a:xfrm>
            <a:off x="363130" y="2409413"/>
            <a:ext cx="4093487" cy="1631216"/>
          </a:xfrm>
          <a:prstGeom prst="rect">
            <a:avLst/>
          </a:prstGeom>
          <a:noFill/>
        </p:spPr>
        <p:txBody>
          <a:bodyPr wrap="square" rtlCol="0">
            <a:spAutoFit/>
          </a:bodyPr>
          <a:lstStyle/>
          <a:p>
            <a:pPr algn="ctr" defTabSz="457200"/>
            <a:r>
              <a:rPr lang="en-US" sz="9600" dirty="0" smtClean="0">
                <a:solidFill>
                  <a:srgbClr val="FFFFFF"/>
                </a:solidFill>
                <a:latin typeface="Helvetica"/>
                <a:cs typeface="Helvetica"/>
              </a:rPr>
              <a:t>56%</a:t>
            </a:r>
            <a:endParaRPr lang="en-US" sz="9600" dirty="0">
              <a:solidFill>
                <a:srgbClr val="FFFFFF"/>
              </a:solidFill>
              <a:latin typeface="Helvetica"/>
              <a:cs typeface="Helvetica"/>
            </a:endParaRPr>
          </a:p>
        </p:txBody>
      </p:sp>
      <p:sp>
        <p:nvSpPr>
          <p:cNvPr id="7" name="Title 1"/>
          <p:cNvSpPr txBox="1">
            <a:spLocks/>
          </p:cNvSpPr>
          <p:nvPr/>
        </p:nvSpPr>
        <p:spPr>
          <a:xfrm>
            <a:off x="468494" y="3853562"/>
            <a:ext cx="3765055" cy="1143000"/>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prstClr val="white"/>
                </a:solidFill>
                <a:latin typeface="Helvetica Light"/>
                <a:cs typeface="Helvetica Light"/>
              </a:rPr>
              <a:t>Of UK researchers develop their own research software</a:t>
            </a:r>
          </a:p>
        </p:txBody>
      </p:sp>
      <p:sp>
        <p:nvSpPr>
          <p:cNvPr id="8" name="TextBox 7"/>
          <p:cNvSpPr txBox="1"/>
          <p:nvPr/>
        </p:nvSpPr>
        <p:spPr>
          <a:xfrm>
            <a:off x="5062855" y="2409413"/>
            <a:ext cx="3765055" cy="1631216"/>
          </a:xfrm>
          <a:prstGeom prst="rect">
            <a:avLst/>
          </a:prstGeom>
          <a:noFill/>
        </p:spPr>
        <p:txBody>
          <a:bodyPr wrap="square" rtlCol="0">
            <a:spAutoFit/>
          </a:bodyPr>
          <a:lstStyle/>
          <a:p>
            <a:pPr algn="ctr" defTabSz="457200"/>
            <a:r>
              <a:rPr lang="en-US" sz="9600" dirty="0" smtClean="0">
                <a:solidFill>
                  <a:srgbClr val="FFFFFF"/>
                </a:solidFill>
                <a:latin typeface="Helvetica"/>
                <a:cs typeface="Helvetica"/>
              </a:rPr>
              <a:t>71%</a:t>
            </a:r>
            <a:endParaRPr lang="en-US" sz="9600" dirty="0">
              <a:solidFill>
                <a:srgbClr val="FFFFFF"/>
              </a:solidFill>
              <a:latin typeface="Helvetica"/>
              <a:cs typeface="Helvetica"/>
            </a:endParaRPr>
          </a:p>
        </p:txBody>
      </p:sp>
      <p:sp>
        <p:nvSpPr>
          <p:cNvPr id="9" name="Title 1"/>
          <p:cNvSpPr txBox="1">
            <a:spLocks/>
          </p:cNvSpPr>
          <p:nvPr/>
        </p:nvSpPr>
        <p:spPr>
          <a:xfrm>
            <a:off x="4456616" y="3857771"/>
            <a:ext cx="4687383" cy="1383373"/>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prstClr val="white"/>
                </a:solidFill>
                <a:latin typeface="Helvetica Light"/>
                <a:cs typeface="Helvetica Light"/>
              </a:rPr>
              <a:t>Of UK researchers have had no formal software development training</a:t>
            </a:r>
            <a:endParaRPr lang="en-US" sz="1800" dirty="0">
              <a:solidFill>
                <a:prstClr val="white"/>
              </a:solidFill>
              <a:latin typeface="Helvetica Light"/>
              <a:cs typeface="Helvetica Light"/>
            </a:endParaRPr>
          </a:p>
        </p:txBody>
      </p:sp>
      <p:sp>
        <p:nvSpPr>
          <p:cNvPr id="11" name="TextBox 10"/>
          <p:cNvSpPr txBox="1"/>
          <p:nvPr/>
        </p:nvSpPr>
        <p:spPr>
          <a:xfrm>
            <a:off x="475343" y="4532514"/>
            <a:ext cx="8229599" cy="1569660"/>
          </a:xfrm>
          <a:prstGeom prst="rect">
            <a:avLst/>
          </a:prstGeom>
          <a:noFill/>
        </p:spPr>
        <p:txBody>
          <a:bodyPr wrap="square" rtlCol="0">
            <a:spAutoFit/>
          </a:bodyPr>
          <a:lstStyle/>
          <a:p>
            <a:pPr algn="ctr" defTabSz="457200"/>
            <a:r>
              <a:rPr lang="en-US" sz="9600" dirty="0" smtClean="0">
                <a:solidFill>
                  <a:srgbClr val="FFFFFF"/>
                </a:solidFill>
                <a:latin typeface="Helvetica"/>
                <a:cs typeface="Helvetica"/>
              </a:rPr>
              <a:t>140,000</a:t>
            </a:r>
            <a:endParaRPr lang="en-US" sz="9600" dirty="0">
              <a:solidFill>
                <a:srgbClr val="FFFFFF"/>
              </a:solidFill>
              <a:latin typeface="Helvetica"/>
              <a:cs typeface="Helvetica"/>
            </a:endParaRPr>
          </a:p>
        </p:txBody>
      </p:sp>
      <p:sp>
        <p:nvSpPr>
          <p:cNvPr id="12" name="Title 1"/>
          <p:cNvSpPr txBox="1">
            <a:spLocks/>
          </p:cNvSpPr>
          <p:nvPr/>
        </p:nvSpPr>
        <p:spPr>
          <a:xfrm>
            <a:off x="475343" y="5900291"/>
            <a:ext cx="8211458" cy="1143000"/>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prstClr val="white"/>
                </a:solidFill>
                <a:latin typeface="Helvetica Light"/>
                <a:cs typeface="Helvetica Light"/>
              </a:rPr>
              <a:t>UK researchers are relying on their own coding skills</a:t>
            </a:r>
          </a:p>
        </p:txBody>
      </p:sp>
    </p:spTree>
    <p:extLst>
      <p:ext uri="{BB962C8B-B14F-4D97-AF65-F5344CB8AC3E}">
        <p14:creationId xmlns:p14="http://schemas.microsoft.com/office/powerpoint/2010/main" val="587341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a:t>
            </a:r>
            <a:endParaRPr lang="en-US" dirty="0"/>
          </a:p>
        </p:txBody>
      </p:sp>
      <p:sp>
        <p:nvSpPr>
          <p:cNvPr id="2" name="Title 1"/>
          <p:cNvSpPr>
            <a:spLocks noGrp="1"/>
          </p:cNvSpPr>
          <p:nvPr>
            <p:ph type="title"/>
          </p:nvPr>
        </p:nvSpPr>
        <p:spPr/>
        <p:txBody>
          <a:bodyPr>
            <a:normAutofit fontScale="90000"/>
          </a:bodyPr>
          <a:lstStyle/>
          <a:p>
            <a:r>
              <a:rPr lang="en-US" dirty="0" smtClean="0"/>
              <a:t>Research Culture </a:t>
            </a:r>
            <a:br>
              <a:rPr lang="en-US" dirty="0" smtClean="0"/>
            </a:br>
            <a:r>
              <a:rPr lang="en-US" dirty="0" smtClean="0"/>
              <a:t>Needs Changing</a:t>
            </a:r>
            <a:endParaRPr lang="en-US" dirty="0"/>
          </a:p>
        </p:txBody>
      </p:sp>
      <p:sp>
        <p:nvSpPr>
          <p:cNvPr id="3" name="Content Placeholder 2"/>
          <p:cNvSpPr>
            <a:spLocks noGrp="1"/>
          </p:cNvSpPr>
          <p:nvPr>
            <p:ph idx="1"/>
          </p:nvPr>
        </p:nvSpPr>
        <p:spPr>
          <a:xfrm>
            <a:off x="333375" y="332656"/>
            <a:ext cx="8353425" cy="5793507"/>
          </a:xfrm>
        </p:spPr>
        <p:txBody>
          <a:bodyPr/>
          <a:lstStyle/>
          <a:p>
            <a:pPr marL="0" indent="0">
              <a:buNone/>
            </a:pPr>
            <a:r>
              <a:rPr lang="en-US" dirty="0"/>
              <a:t>“This particular project was something I wrote a couple years ago to help me out with a </a:t>
            </a:r>
            <a:r>
              <a:rPr lang="en-US" dirty="0" smtClean="0"/>
              <a:t>workflow</a:t>
            </a:r>
            <a:r>
              <a:rPr lang="is-IS" dirty="0" smtClean="0"/>
              <a:t>…</a:t>
            </a:r>
            <a:r>
              <a:rPr lang="en-US" dirty="0" smtClean="0"/>
              <a:t> </a:t>
            </a:r>
            <a:r>
              <a:rPr lang="en-US" dirty="0" smtClean="0">
                <a:solidFill>
                  <a:srgbClr val="FF0000"/>
                </a:solidFill>
              </a:rPr>
              <a:t>I’d </a:t>
            </a:r>
            <a:r>
              <a:rPr lang="en-US" dirty="0">
                <a:solidFill>
                  <a:srgbClr val="FF0000"/>
                </a:solidFill>
              </a:rPr>
              <a:t>put it up on </a:t>
            </a:r>
            <a:r>
              <a:rPr lang="en-US" dirty="0" err="1">
                <a:solidFill>
                  <a:srgbClr val="FF0000"/>
                </a:solidFill>
              </a:rPr>
              <a:t>Github</a:t>
            </a:r>
            <a:r>
              <a:rPr lang="en-US" dirty="0"/>
              <a:t>, so that others could potentially use it or use the code. So I went to see what people were saying about this project. It seemed liked </a:t>
            </a:r>
            <a:r>
              <a:rPr lang="en-US" dirty="0">
                <a:solidFill>
                  <a:srgbClr val="FF0000"/>
                </a:solidFill>
              </a:rPr>
              <a:t>I’d done something fundamentally wrong</a:t>
            </a:r>
            <a:r>
              <a:rPr lang="en-US" dirty="0"/>
              <a:t>, so stupid that it flabbergasts </a:t>
            </a:r>
            <a:r>
              <a:rPr lang="en-US" dirty="0" smtClean="0"/>
              <a:t>someone... </a:t>
            </a:r>
            <a:r>
              <a:rPr lang="en-US" dirty="0">
                <a:solidFill>
                  <a:srgbClr val="FF0000"/>
                </a:solidFill>
              </a:rPr>
              <a:t>So of course I start </a:t>
            </a:r>
            <a:r>
              <a:rPr lang="en-US" dirty="0" smtClean="0">
                <a:solidFill>
                  <a:srgbClr val="FF0000"/>
                </a:solidFill>
              </a:rPr>
              <a:t>sobbing</a:t>
            </a:r>
            <a:r>
              <a:rPr lang="en-US" dirty="0" smtClean="0"/>
              <a:t>. Then </a:t>
            </a:r>
            <a:r>
              <a:rPr lang="en-US" dirty="0"/>
              <a:t>I see these people’s follower count, and I sob harder. I can’t help but think of potential future employers that are no longer potential</a:t>
            </a:r>
            <a:r>
              <a:rPr lang="en-US" dirty="0" smtClean="0"/>
              <a:t>.”</a:t>
            </a:r>
          </a:p>
          <a:p>
            <a:pPr marL="0" indent="0">
              <a:buNone/>
            </a:pPr>
            <a:endParaRPr lang="en-US" dirty="0"/>
          </a:p>
          <a:p>
            <a:pPr marL="0" indent="0">
              <a:buNone/>
            </a:pPr>
            <a:endParaRPr lang="en-US" dirty="0" smtClean="0"/>
          </a:p>
        </p:txBody>
      </p:sp>
      <p:sp>
        <p:nvSpPr>
          <p:cNvPr id="6" name="Text Box 4"/>
          <p:cNvSpPr txBox="1">
            <a:spLocks noChangeArrowheads="1"/>
          </p:cNvSpPr>
          <p:nvPr/>
        </p:nvSpPr>
        <p:spPr bwMode="auto">
          <a:xfrm>
            <a:off x="3275856" y="6095037"/>
            <a:ext cx="5793511" cy="646331"/>
          </a:xfrm>
          <a:prstGeom prst="rect">
            <a:avLst/>
          </a:prstGeom>
          <a:solidFill>
            <a:schemeClr val="bg1"/>
          </a:solidFill>
          <a:ln w="9525">
            <a:noFill/>
            <a:miter lim="800000"/>
            <a:headEnd/>
            <a:tailEnd/>
          </a:ln>
        </p:spPr>
        <p:txBody>
          <a:bodyPr wrap="none">
            <a:prstTxWarp prst="textNoShape">
              <a:avLst/>
            </a:prstTxWarp>
            <a:spAutoFit/>
          </a:bodyPr>
          <a:lstStyle/>
          <a:p>
            <a:r>
              <a:rPr lang="de-DE" dirty="0">
                <a:solidFill>
                  <a:prstClr val="black"/>
                </a:solidFill>
                <a:ea typeface="Batang" pitchFamily="18" charset="-127"/>
                <a:cs typeface="Batang" pitchFamily="18" charset="-127"/>
                <a:hlinkClick r:id="rId2"/>
              </a:rPr>
              <a:t>http://www.software.ac.uk/blog/2013-01-25-haters</a:t>
            </a:r>
            <a:r>
              <a:rPr lang="de-DE" dirty="0" smtClean="0">
                <a:solidFill>
                  <a:prstClr val="black"/>
                </a:solidFill>
                <a:ea typeface="Batang" pitchFamily="18" charset="-127"/>
                <a:cs typeface="Batang" pitchFamily="18" charset="-127"/>
                <a:hlinkClick r:id="rId2"/>
              </a:rPr>
              <a:t>-gonna-</a:t>
            </a:r>
            <a:br>
              <a:rPr lang="de-DE" dirty="0" smtClean="0">
                <a:solidFill>
                  <a:prstClr val="black"/>
                </a:solidFill>
                <a:ea typeface="Batang" pitchFamily="18" charset="-127"/>
                <a:cs typeface="Batang" pitchFamily="18" charset="-127"/>
                <a:hlinkClick r:id="rId2"/>
              </a:rPr>
            </a:br>
            <a:r>
              <a:rPr lang="de-DE" dirty="0" smtClean="0">
                <a:solidFill>
                  <a:prstClr val="black"/>
                </a:solidFill>
                <a:ea typeface="Batang" pitchFamily="18" charset="-127"/>
                <a:cs typeface="Batang" pitchFamily="18" charset="-127"/>
                <a:hlinkClick r:id="rId2"/>
              </a:rPr>
              <a:t>hate</a:t>
            </a:r>
            <a:r>
              <a:rPr lang="de-DE" dirty="0">
                <a:solidFill>
                  <a:prstClr val="black"/>
                </a:solidFill>
                <a:ea typeface="Batang" pitchFamily="18" charset="-127"/>
                <a:cs typeface="Batang" pitchFamily="18" charset="-127"/>
                <a:hlinkClick r:id="rId2"/>
              </a:rPr>
              <a:t>-why-you-shouldnt-be-ashamed-releasing-your-</a:t>
            </a:r>
            <a:r>
              <a:rPr lang="de-DE" dirty="0" smtClean="0">
                <a:solidFill>
                  <a:prstClr val="black"/>
                </a:solidFill>
                <a:ea typeface="Batang" pitchFamily="18" charset="-127"/>
                <a:cs typeface="Batang" pitchFamily="18" charset="-127"/>
                <a:hlinkClick r:id="rId2"/>
              </a:rPr>
              <a:t>code</a:t>
            </a:r>
            <a:endParaRPr lang="de-DE" dirty="0" smtClean="0">
              <a:solidFill>
                <a:prstClr val="black"/>
              </a:solidFill>
              <a:ea typeface="Batang" pitchFamily="18" charset="-127"/>
              <a:cs typeface="Batang" pitchFamily="18" charset="-127"/>
            </a:endParaRPr>
          </a:p>
        </p:txBody>
      </p:sp>
    </p:spTree>
    <p:extLst>
      <p:ext uri="{BB962C8B-B14F-4D97-AF65-F5344CB8AC3E}">
        <p14:creationId xmlns:p14="http://schemas.microsoft.com/office/powerpoint/2010/main" val="1869265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028384" y="6491684"/>
            <a:ext cx="1117600" cy="393700"/>
          </a:xfrm>
          <a:prstGeom prst="rect">
            <a:avLst/>
          </a:prstGeom>
        </p:spPr>
      </p:pic>
      <p:sp>
        <p:nvSpPr>
          <p:cNvPr id="2" name="Title 1"/>
          <p:cNvSpPr>
            <a:spLocks noGrp="1"/>
          </p:cNvSpPr>
          <p:nvPr>
            <p:ph type="title"/>
          </p:nvPr>
        </p:nvSpPr>
        <p:spPr/>
        <p:txBody>
          <a:bodyPr>
            <a:normAutofit fontScale="90000"/>
          </a:bodyPr>
          <a:lstStyle/>
          <a:p>
            <a:r>
              <a:rPr lang="en-US" dirty="0" smtClean="0"/>
              <a:t>Research Culture </a:t>
            </a:r>
            <a:br>
              <a:rPr lang="en-US" dirty="0" smtClean="0"/>
            </a:br>
            <a:r>
              <a:rPr lang="en-US" dirty="0" smtClean="0"/>
              <a:t>Needs Changing</a:t>
            </a:r>
            <a:endParaRPr lang="en-US" dirty="0"/>
          </a:p>
        </p:txBody>
      </p:sp>
      <p:sp>
        <p:nvSpPr>
          <p:cNvPr id="3" name="Content Placeholder 2"/>
          <p:cNvSpPr>
            <a:spLocks noGrp="1"/>
          </p:cNvSpPr>
          <p:nvPr>
            <p:ph sz="half" idx="1"/>
          </p:nvPr>
        </p:nvSpPr>
        <p:spPr/>
        <p:txBody>
          <a:bodyPr/>
          <a:lstStyle/>
          <a:p>
            <a:pPr marL="0" indent="0">
              <a:buNone/>
            </a:pPr>
            <a:r>
              <a:rPr lang="en-US" sz="3200" dirty="0" smtClean="0"/>
              <a:t>Things I get credit for:</a:t>
            </a:r>
            <a:endParaRPr lang="en-US" sz="3200" dirty="0"/>
          </a:p>
          <a:p>
            <a:r>
              <a:rPr lang="en-US" dirty="0" smtClean="0"/>
              <a:t>Publishing papers</a:t>
            </a:r>
          </a:p>
          <a:p>
            <a:r>
              <a:rPr lang="en-US" dirty="0" smtClean="0"/>
              <a:t>Getting grants</a:t>
            </a:r>
          </a:p>
          <a:p>
            <a:r>
              <a:rPr lang="en-US" dirty="0" smtClean="0"/>
              <a:t>Societal impact (maybe)</a:t>
            </a:r>
          </a:p>
          <a:p>
            <a:pPr marL="0" indent="0">
              <a:buNone/>
            </a:pPr>
            <a:endParaRPr lang="en-US" dirty="0"/>
          </a:p>
        </p:txBody>
      </p:sp>
      <p:sp>
        <p:nvSpPr>
          <p:cNvPr id="6" name="Content Placeholder 5"/>
          <p:cNvSpPr>
            <a:spLocks noGrp="1"/>
          </p:cNvSpPr>
          <p:nvPr>
            <p:ph sz="half" idx="2"/>
          </p:nvPr>
        </p:nvSpPr>
        <p:spPr/>
        <p:txBody>
          <a:bodyPr/>
          <a:lstStyle/>
          <a:p>
            <a:pPr marL="0" indent="0">
              <a:buNone/>
            </a:pPr>
            <a:r>
              <a:rPr lang="en-US" sz="3200" dirty="0"/>
              <a:t>Things I </a:t>
            </a:r>
            <a:r>
              <a:rPr lang="en-US" sz="3200" dirty="0" smtClean="0"/>
              <a:t>don’t get </a:t>
            </a:r>
            <a:r>
              <a:rPr lang="en-US" sz="3200" dirty="0"/>
              <a:t>credit for:</a:t>
            </a:r>
          </a:p>
          <a:p>
            <a:r>
              <a:rPr lang="en-US" dirty="0" smtClean="0"/>
              <a:t>Releasing </a:t>
            </a:r>
            <a:r>
              <a:rPr lang="en-US" dirty="0"/>
              <a:t>my software</a:t>
            </a:r>
          </a:p>
          <a:p>
            <a:r>
              <a:rPr lang="en-US" dirty="0"/>
              <a:t>M</a:t>
            </a:r>
            <a:r>
              <a:rPr lang="en-US" dirty="0" smtClean="0"/>
              <a:t>aking </a:t>
            </a:r>
            <a:r>
              <a:rPr lang="en-US" dirty="0"/>
              <a:t>my software easy to use</a:t>
            </a:r>
          </a:p>
          <a:p>
            <a:r>
              <a:rPr lang="en-US" dirty="0"/>
              <a:t>S</a:t>
            </a:r>
            <a:r>
              <a:rPr lang="en-US" dirty="0" smtClean="0"/>
              <a:t>upporting </a:t>
            </a:r>
            <a:r>
              <a:rPr lang="en-US" dirty="0"/>
              <a:t>software for others to </a:t>
            </a:r>
            <a:r>
              <a:rPr lang="en-US" dirty="0" smtClean="0"/>
              <a:t>use</a:t>
            </a:r>
          </a:p>
          <a:p>
            <a:r>
              <a:rPr lang="en-US" dirty="0" smtClean="0"/>
              <a:t>Investing effort in learning new tools</a:t>
            </a:r>
          </a:p>
          <a:p>
            <a:r>
              <a:rPr lang="en-US" dirty="0" smtClean="0"/>
              <a:t>Being helpful</a:t>
            </a:r>
            <a:endParaRPr lang="en-US" dirty="0"/>
          </a:p>
        </p:txBody>
      </p:sp>
      <p:sp>
        <p:nvSpPr>
          <p:cNvPr id="7" name="Rectangle 6"/>
          <p:cNvSpPr>
            <a:spLocks noChangeArrowheads="1"/>
          </p:cNvSpPr>
          <p:nvPr/>
        </p:nvSpPr>
        <p:spPr bwMode="auto">
          <a:xfrm>
            <a:off x="179512" y="4077072"/>
            <a:ext cx="4464496" cy="2554545"/>
          </a:xfrm>
          <a:prstGeom prst="rect">
            <a:avLst/>
          </a:prstGeom>
          <a:noFill/>
          <a:ln w="9525">
            <a:noFill/>
            <a:miter lim="800000"/>
            <a:headEnd/>
            <a:tailEnd/>
          </a:ln>
        </p:spPr>
        <p:txBody>
          <a:bodyPr wrap="square">
            <a:prstTxWarp prst="textNoShape">
              <a:avLst/>
            </a:prstTxWarp>
            <a:spAutoFit/>
          </a:bodyPr>
          <a:lstStyle/>
          <a:p>
            <a:r>
              <a:rPr lang="en-GB" sz="4000" dirty="0" smtClean="0">
                <a:solidFill>
                  <a:srgbClr val="FF0000"/>
                </a:solidFill>
                <a:latin typeface="Calibri"/>
                <a:ea typeface="Batang" pitchFamily="18" charset="-127"/>
                <a:cs typeface="Batang" pitchFamily="18" charset="-127"/>
              </a:rPr>
              <a:t>Ideas versus </a:t>
            </a:r>
            <a:br>
              <a:rPr lang="en-GB" sz="4000" dirty="0" smtClean="0">
                <a:solidFill>
                  <a:srgbClr val="FF0000"/>
                </a:solidFill>
                <a:latin typeface="Calibri"/>
                <a:ea typeface="Batang" pitchFamily="18" charset="-127"/>
                <a:cs typeface="Batang" pitchFamily="18" charset="-127"/>
              </a:rPr>
            </a:br>
            <a:r>
              <a:rPr lang="en-GB" sz="4000" dirty="0" smtClean="0">
                <a:solidFill>
                  <a:srgbClr val="FF0000"/>
                </a:solidFill>
                <a:latin typeface="Calibri"/>
                <a:ea typeface="Batang" pitchFamily="18" charset="-127"/>
                <a:cs typeface="Batang" pitchFamily="18" charset="-127"/>
              </a:rPr>
              <a:t>Implementation?</a:t>
            </a:r>
          </a:p>
          <a:p>
            <a:r>
              <a:rPr lang="en-GB" sz="4000" dirty="0" smtClean="0">
                <a:solidFill>
                  <a:srgbClr val="FF0000"/>
                </a:solidFill>
                <a:latin typeface="Calibri"/>
                <a:ea typeface="Batang" pitchFamily="18" charset="-127"/>
                <a:cs typeface="Batang" pitchFamily="18" charset="-127"/>
              </a:rPr>
              <a:t>Different forms of credit? Support?</a:t>
            </a:r>
          </a:p>
        </p:txBody>
      </p:sp>
    </p:spTree>
    <p:extLst>
      <p:ext uri="{BB962C8B-B14F-4D97-AF65-F5344CB8AC3E}">
        <p14:creationId xmlns:p14="http://schemas.microsoft.com/office/powerpoint/2010/main" val="20540389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412776"/>
            <a:ext cx="9144000" cy="544522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a:t>
            </a:r>
            <a:endParaRPr lang="en-US" dirty="0"/>
          </a:p>
        </p:txBody>
      </p:sp>
      <p:pic>
        <p:nvPicPr>
          <p:cNvPr id="5" name="Picture 4"/>
          <p:cNvPicPr>
            <a:picLocks noChangeAspect="1"/>
          </p:cNvPicPr>
          <p:nvPr/>
        </p:nvPicPr>
        <p:blipFill>
          <a:blip r:embed="rId3"/>
          <a:stretch>
            <a:fillRect/>
          </a:stretch>
        </p:blipFill>
        <p:spPr>
          <a:xfrm>
            <a:off x="0" y="1299457"/>
            <a:ext cx="9144000" cy="5585927"/>
          </a:xfrm>
          <a:prstGeom prst="rect">
            <a:avLst/>
          </a:prstGeom>
        </p:spPr>
      </p:pic>
      <p:sp>
        <p:nvSpPr>
          <p:cNvPr id="6" name="TextBox 5"/>
          <p:cNvSpPr txBox="1"/>
          <p:nvPr/>
        </p:nvSpPr>
        <p:spPr>
          <a:xfrm>
            <a:off x="4283968" y="6453336"/>
            <a:ext cx="4666399" cy="369332"/>
          </a:xfrm>
          <a:prstGeom prst="rect">
            <a:avLst/>
          </a:prstGeom>
          <a:noFill/>
        </p:spPr>
        <p:txBody>
          <a:bodyPr wrap="none" rtlCol="0">
            <a:spAutoFit/>
          </a:bodyPr>
          <a:lstStyle/>
          <a:p>
            <a:r>
              <a:rPr lang="en-US" dirty="0" err="1" smtClean="0"/>
              <a:t>Vandewalle</a:t>
            </a:r>
            <a:r>
              <a:rPr lang="en-US" dirty="0" smtClean="0"/>
              <a:t> (2012) DOI</a:t>
            </a:r>
            <a:r>
              <a:rPr lang="en-US" dirty="0"/>
              <a:t>: 10.1109/MCSE.2012.63</a:t>
            </a:r>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025" y="1173870"/>
            <a:ext cx="9144000" cy="2039106"/>
          </a:xfrm>
          <a:prstGeom prst="rect">
            <a:avLst/>
          </a:prstGeom>
        </p:spPr>
      </p:pic>
      <p:sp>
        <p:nvSpPr>
          <p:cNvPr id="2" name="Title 1"/>
          <p:cNvSpPr>
            <a:spLocks noGrp="1"/>
          </p:cNvSpPr>
          <p:nvPr>
            <p:ph type="title"/>
          </p:nvPr>
        </p:nvSpPr>
        <p:spPr/>
        <p:txBody>
          <a:bodyPr/>
          <a:lstStyle/>
          <a:p>
            <a:r>
              <a:rPr lang="en-US" dirty="0" smtClean="0"/>
              <a:t>Publish your code and data</a:t>
            </a:r>
            <a:endParaRPr lang="en-US" dirty="0"/>
          </a:p>
        </p:txBody>
      </p:sp>
    </p:spTree>
    <p:extLst>
      <p:ext uri="{BB962C8B-B14F-4D97-AF65-F5344CB8AC3E}">
        <p14:creationId xmlns:p14="http://schemas.microsoft.com/office/powerpoint/2010/main" val="4051843024"/>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Get and give credit for software</a:t>
            </a:r>
            <a:endParaRPr lang="en-US" dirty="0"/>
          </a:p>
        </p:txBody>
      </p:sp>
      <p:sp>
        <p:nvSpPr>
          <p:cNvPr id="3" name="Content Placeholder 2"/>
          <p:cNvSpPr>
            <a:spLocks noGrp="1"/>
          </p:cNvSpPr>
          <p:nvPr>
            <p:ph idx="1"/>
          </p:nvPr>
        </p:nvSpPr>
        <p:spPr/>
        <p:txBody>
          <a:bodyPr/>
          <a:lstStyle/>
          <a:p>
            <a:pPr lvl="1"/>
            <a:r>
              <a:rPr lang="en-US" dirty="0" smtClean="0"/>
              <a:t>Mechanisms</a:t>
            </a:r>
            <a:endParaRPr lang="en-US" dirty="0"/>
          </a:p>
          <a:p>
            <a:pPr lvl="2"/>
            <a:r>
              <a:rPr lang="en-US" dirty="0"/>
              <a:t>Software papers </a:t>
            </a:r>
            <a:r>
              <a:rPr lang="en-US" dirty="0" smtClean="0">
                <a:hlinkClick r:id="rId3"/>
              </a:rPr>
              <a:t>http://bit.ly/softwarejournals</a:t>
            </a:r>
            <a:r>
              <a:rPr lang="en-US" dirty="0" smtClean="0"/>
              <a:t> </a:t>
            </a:r>
            <a:endParaRPr lang="en-US" dirty="0"/>
          </a:p>
          <a:p>
            <a:pPr lvl="2"/>
            <a:r>
              <a:rPr lang="en-US" dirty="0"/>
              <a:t>Software citation e.g. Software Citation Working Group </a:t>
            </a:r>
            <a:r>
              <a:rPr lang="en-US" dirty="0">
                <a:hlinkClick r:id="rId4"/>
              </a:rPr>
              <a:t>https://www.force11.org/group/software-citation-working-group</a:t>
            </a:r>
            <a:endParaRPr lang="en-US" dirty="0"/>
          </a:p>
          <a:p>
            <a:pPr lvl="1"/>
            <a:r>
              <a:rPr lang="en-US" dirty="0"/>
              <a:t>Tools</a:t>
            </a:r>
          </a:p>
          <a:p>
            <a:pPr lvl="2"/>
            <a:r>
              <a:rPr lang="en-US" dirty="0"/>
              <a:t>Researcher Identifiers e.g. ORCID </a:t>
            </a:r>
            <a:r>
              <a:rPr lang="en-US" dirty="0">
                <a:hlinkClick r:id="rId5"/>
              </a:rPr>
              <a:t>http://orcid.org/</a:t>
            </a:r>
            <a:endParaRPr lang="en-US" dirty="0"/>
          </a:p>
          <a:p>
            <a:pPr lvl="2"/>
            <a:r>
              <a:rPr lang="en-US" dirty="0"/>
              <a:t>Alt-Metrics e.g. </a:t>
            </a:r>
            <a:r>
              <a:rPr lang="en-US" dirty="0" err="1"/>
              <a:t>ImpactStory</a:t>
            </a:r>
            <a:r>
              <a:rPr lang="en-US" dirty="0"/>
              <a:t> </a:t>
            </a:r>
            <a:r>
              <a:rPr lang="en-US" dirty="0">
                <a:hlinkClick r:id="rId6"/>
              </a:rPr>
              <a:t>http://impactstory.org/</a:t>
            </a:r>
            <a:r>
              <a:rPr lang="en-US" dirty="0"/>
              <a:t> </a:t>
            </a:r>
          </a:p>
          <a:p>
            <a:pPr lvl="1"/>
            <a:r>
              <a:rPr lang="en-US" dirty="0" smtClean="0"/>
              <a:t>Be a better reviewer</a:t>
            </a:r>
          </a:p>
          <a:p>
            <a:pPr lvl="2"/>
            <a:r>
              <a:rPr lang="en-US" dirty="0" smtClean="0"/>
              <a:t>Ask to see code and data</a:t>
            </a:r>
          </a:p>
          <a:p>
            <a:pPr lvl="2"/>
            <a:r>
              <a:rPr lang="en-US" dirty="0" smtClean="0"/>
              <a:t>Be constructive in your criticism</a:t>
            </a:r>
            <a:endParaRPr lang="en-US" dirty="0"/>
          </a:p>
        </p:txBody>
      </p:sp>
      <p:pic>
        <p:nvPicPr>
          <p:cNvPr id="4" name="Picture 3"/>
          <p:cNvPicPr>
            <a:picLocks noChangeAspect="1"/>
          </p:cNvPicPr>
          <p:nvPr/>
        </p:nvPicPr>
        <p:blipFill>
          <a:blip r:embed="rId7"/>
          <a:stretch>
            <a:fillRect/>
          </a:stretch>
        </p:blipFill>
        <p:spPr>
          <a:xfrm>
            <a:off x="8028384" y="6464300"/>
            <a:ext cx="1117600" cy="393700"/>
          </a:xfrm>
          <a:prstGeom prst="rect">
            <a:avLst/>
          </a:prstGeom>
        </p:spPr>
      </p:pic>
    </p:spTree>
    <p:extLst>
      <p:ext uri="{BB962C8B-B14F-4D97-AF65-F5344CB8AC3E}">
        <p14:creationId xmlns:p14="http://schemas.microsoft.com/office/powerpoint/2010/main" val="36581331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Publishing software </a:t>
            </a:r>
            <a:br>
              <a:rPr lang="en-US" dirty="0" smtClean="0"/>
            </a:br>
            <a:r>
              <a:rPr lang="en-US" dirty="0" smtClean="0"/>
              <a:t>papers is easy</a:t>
            </a:r>
            <a:endParaRPr lang="en-US" dirty="0"/>
          </a:p>
        </p:txBody>
      </p:sp>
      <p:pic>
        <p:nvPicPr>
          <p:cNvPr id="3" name="Picture 2"/>
          <p:cNvPicPr>
            <a:picLocks noChangeAspect="1"/>
          </p:cNvPicPr>
          <p:nvPr/>
        </p:nvPicPr>
        <p:blipFill>
          <a:blip r:embed="rId3"/>
          <a:stretch>
            <a:fillRect/>
          </a:stretch>
        </p:blipFill>
        <p:spPr>
          <a:xfrm>
            <a:off x="660400" y="1524000"/>
            <a:ext cx="7797800" cy="4914900"/>
          </a:xfrm>
          <a:prstGeom prst="rect">
            <a:avLst/>
          </a:prstGeom>
        </p:spPr>
      </p:pic>
      <p:sp>
        <p:nvSpPr>
          <p:cNvPr id="4" name="TextBox 3"/>
          <p:cNvSpPr txBox="1"/>
          <p:nvPr/>
        </p:nvSpPr>
        <p:spPr>
          <a:xfrm>
            <a:off x="4536166" y="1484784"/>
            <a:ext cx="4212298" cy="1200329"/>
          </a:xfrm>
          <a:prstGeom prst="rect">
            <a:avLst/>
          </a:prstGeom>
          <a:noFill/>
        </p:spPr>
        <p:txBody>
          <a:bodyPr wrap="none" rtlCol="0">
            <a:spAutoFit/>
          </a:bodyPr>
          <a:lstStyle/>
          <a:p>
            <a:pPr algn="r"/>
            <a:r>
              <a:rPr lang="en-US" dirty="0" smtClean="0">
                <a:hlinkClick r:id="rId4"/>
              </a:rPr>
              <a:t>http://openresearchsoftware.metajnl.com</a:t>
            </a:r>
            <a:endParaRPr lang="en-US" dirty="0" smtClean="0"/>
          </a:p>
          <a:p>
            <a:pPr algn="r"/>
            <a:r>
              <a:rPr lang="en-US" dirty="0">
                <a:hlinkClick r:id="rId5"/>
              </a:rPr>
              <a:t>http://bit.ly/</a:t>
            </a:r>
            <a:r>
              <a:rPr lang="en-US" dirty="0" smtClean="0">
                <a:hlinkClick r:id="rId5"/>
              </a:rPr>
              <a:t>softwarejournals</a:t>
            </a:r>
            <a:endParaRPr lang="en-US" dirty="0" smtClean="0"/>
          </a:p>
          <a:p>
            <a:pPr algn="r"/>
            <a:endParaRPr lang="en-US" dirty="0"/>
          </a:p>
          <a:p>
            <a:r>
              <a:rPr lang="en-US" dirty="0" smtClean="0"/>
              <a:t> </a:t>
            </a:r>
            <a:endParaRPr lang="en-US" dirty="0"/>
          </a:p>
        </p:txBody>
      </p:sp>
      <p:pic>
        <p:nvPicPr>
          <p:cNvPr id="5" name="Picture 4"/>
          <p:cNvPicPr>
            <a:picLocks noChangeAspect="1"/>
          </p:cNvPicPr>
          <p:nvPr/>
        </p:nvPicPr>
        <p:blipFill>
          <a:blip r:embed="rId6"/>
          <a:stretch>
            <a:fillRect/>
          </a:stretch>
        </p:blipFill>
        <p:spPr>
          <a:xfrm>
            <a:off x="8026400" y="6464300"/>
            <a:ext cx="1117600" cy="393700"/>
          </a:xfrm>
          <a:prstGeom prst="rect">
            <a:avLst/>
          </a:prstGeom>
        </p:spPr>
      </p:pic>
    </p:spTree>
    <p:extLst>
      <p:ext uri="{BB962C8B-B14F-4D97-AF65-F5344CB8AC3E}">
        <p14:creationId xmlns:p14="http://schemas.microsoft.com/office/powerpoint/2010/main" val="14192623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412776"/>
            <a:ext cx="9144001" cy="5445224"/>
          </a:xfrm>
          <a:prstGeom prst="rect">
            <a:avLst/>
          </a:prstGeom>
        </p:spPr>
      </p:pic>
      <p:sp>
        <p:nvSpPr>
          <p:cNvPr id="2" name="Title 1"/>
          <p:cNvSpPr>
            <a:spLocks noGrp="1"/>
          </p:cNvSpPr>
          <p:nvPr>
            <p:ph type="title"/>
          </p:nvPr>
        </p:nvSpPr>
        <p:spPr/>
        <p:txBody>
          <a:bodyPr/>
          <a:lstStyle/>
          <a:p>
            <a:r>
              <a:rPr lang="en-US" dirty="0" smtClean="0"/>
              <a:t>JORS software </a:t>
            </a:r>
            <a:r>
              <a:rPr lang="en-US" dirty="0" err="1" smtClean="0"/>
              <a:t>metapaper</a:t>
            </a:r>
            <a:endParaRPr lang="en-US" dirty="0"/>
          </a:p>
        </p:txBody>
      </p:sp>
      <p:sp>
        <p:nvSpPr>
          <p:cNvPr id="5" name="Oval 4"/>
          <p:cNvSpPr/>
          <p:nvPr/>
        </p:nvSpPr>
        <p:spPr>
          <a:xfrm>
            <a:off x="5868144" y="2780928"/>
            <a:ext cx="1371600" cy="1752600"/>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051720" y="6237312"/>
            <a:ext cx="1066800" cy="533400"/>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3203848" y="6165304"/>
            <a:ext cx="1224136" cy="692696"/>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stretch>
            <a:fillRect/>
          </a:stretch>
        </p:blipFill>
        <p:spPr>
          <a:xfrm>
            <a:off x="8026400" y="6464300"/>
            <a:ext cx="1117600" cy="393700"/>
          </a:xfrm>
          <a:prstGeom prst="rect">
            <a:avLst/>
          </a:prstGeom>
        </p:spPr>
      </p:pic>
    </p:spTree>
    <p:extLst>
      <p:ext uri="{BB962C8B-B14F-4D97-AF65-F5344CB8AC3E}">
        <p14:creationId xmlns:p14="http://schemas.microsoft.com/office/powerpoint/2010/main" val="164989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Rectangle 3"/>
          <p:cNvSpPr/>
          <p:nvPr/>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CapturFiles_54.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2427270" cy="3429000"/>
          </a:xfrm>
          <a:prstGeom prst="rect">
            <a:avLst/>
          </a:prstGeom>
        </p:spPr>
      </p:pic>
      <p:pic>
        <p:nvPicPr>
          <p:cNvPr id="6" name="Picture 5" descr="CapturFiles_55.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1598" y="0"/>
            <a:ext cx="2424044" cy="3429000"/>
          </a:xfrm>
          <a:prstGeom prst="rect">
            <a:avLst/>
          </a:prstGeom>
        </p:spPr>
      </p:pic>
      <p:pic>
        <p:nvPicPr>
          <p:cNvPr id="7" name="Picture 6" descr="CapturFiles_56.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79970" y="0"/>
            <a:ext cx="2424043" cy="3428999"/>
          </a:xfrm>
          <a:prstGeom prst="rect">
            <a:avLst/>
          </a:prstGeom>
        </p:spPr>
      </p:pic>
      <p:pic>
        <p:nvPicPr>
          <p:cNvPr id="8" name="Picture 7" descr="CapturFiles_58.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429001"/>
            <a:ext cx="2412389" cy="3428999"/>
          </a:xfrm>
          <a:prstGeom prst="rect">
            <a:avLst/>
          </a:prstGeom>
        </p:spPr>
      </p:pic>
      <p:pic>
        <p:nvPicPr>
          <p:cNvPr id="10" name="Picture 9" descr="CapturFiles_60.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19600" y="3429000"/>
            <a:ext cx="2430262" cy="3429000"/>
          </a:xfrm>
          <a:prstGeom prst="rect">
            <a:avLst/>
          </a:prstGeom>
        </p:spPr>
      </p:pic>
      <p:pic>
        <p:nvPicPr>
          <p:cNvPr id="11" name="Picture 10" descr="CapturFiles_59.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25777" y="3429000"/>
            <a:ext cx="2422423" cy="3429000"/>
          </a:xfrm>
          <a:prstGeom prst="rect">
            <a:avLst/>
          </a:prstGeom>
        </p:spPr>
      </p:pic>
      <p:pic>
        <p:nvPicPr>
          <p:cNvPr id="12" name="Picture 11" descr="CapturFiles_57.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18341" y="0"/>
            <a:ext cx="2425659" cy="3429000"/>
          </a:xfrm>
          <a:prstGeom prst="rect">
            <a:avLst/>
          </a:prstGeom>
        </p:spPr>
      </p:pic>
      <p:sp>
        <p:nvSpPr>
          <p:cNvPr id="13" name="Rectangle 12"/>
          <p:cNvSpPr/>
          <p:nvPr/>
        </p:nvSpPr>
        <p:spPr>
          <a:xfrm>
            <a:off x="3429000" y="3505200"/>
            <a:ext cx="3429000" cy="3124200"/>
          </a:xfrm>
          <a:prstGeom prst="rect">
            <a:avLst/>
          </a:prstGeom>
          <a:noFill/>
          <a:ln w="63500">
            <a:solidFill>
              <a:schemeClr val="tx2"/>
            </a:solidFill>
          </a:ln>
        </p:spPr>
        <p:style>
          <a:lnRef idx="1">
            <a:schemeClr val="accent1"/>
          </a:lnRef>
          <a:fillRef idx="3">
            <a:schemeClr val="accent1"/>
          </a:fillRef>
          <a:effectRef idx="2">
            <a:schemeClr val="accent1"/>
          </a:effectRef>
          <a:fontRef idx="minor">
            <a:schemeClr val="lt1"/>
          </a:fontRef>
        </p:style>
        <p:txBody>
          <a:bodyPr rtlCol="0" anchor="t" anchorCtr="0"/>
          <a:lstStyle/>
          <a:p>
            <a:r>
              <a:rPr lang="en-US" dirty="0" smtClean="0">
                <a:solidFill>
                  <a:schemeClr val="accent1"/>
                </a:solidFill>
              </a:rPr>
              <a:t>References</a:t>
            </a:r>
            <a:endParaRPr lang="en-US" dirty="0">
              <a:solidFill>
                <a:schemeClr val="accent1"/>
              </a:solidFill>
            </a:endParaRPr>
          </a:p>
        </p:txBody>
      </p:sp>
      <p:sp>
        <p:nvSpPr>
          <p:cNvPr id="16" name="Freeform 15"/>
          <p:cNvSpPr/>
          <p:nvPr/>
        </p:nvSpPr>
        <p:spPr>
          <a:xfrm>
            <a:off x="1219757" y="3542847"/>
            <a:ext cx="2105334" cy="3125059"/>
          </a:xfrm>
          <a:custGeom>
            <a:avLst/>
            <a:gdLst>
              <a:gd name="connsiteX0" fmla="*/ 1136212 w 2105334"/>
              <a:gd name="connsiteY0" fmla="*/ 0 h 3125059"/>
              <a:gd name="connsiteX1" fmla="*/ 2105334 w 2105334"/>
              <a:gd name="connsiteY1" fmla="*/ 0 h 3125059"/>
              <a:gd name="connsiteX2" fmla="*/ 2105334 w 2105334"/>
              <a:gd name="connsiteY2" fmla="*/ 3125059 h 3125059"/>
              <a:gd name="connsiteX3" fmla="*/ 16709 w 2105334"/>
              <a:gd name="connsiteY3" fmla="*/ 3125059 h 3125059"/>
              <a:gd name="connsiteX4" fmla="*/ 0 w 2105334"/>
              <a:gd name="connsiteY4" fmla="*/ 2072232 h 3125059"/>
              <a:gd name="connsiteX5" fmla="*/ 1102794 w 2105334"/>
              <a:gd name="connsiteY5" fmla="*/ 2055520 h 3125059"/>
              <a:gd name="connsiteX6" fmla="*/ 1086085 w 2105334"/>
              <a:gd name="connsiteY6" fmla="*/ 0 h 3125059"/>
              <a:gd name="connsiteX7" fmla="*/ 1336720 w 2105334"/>
              <a:gd name="connsiteY7" fmla="*/ 0 h 312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5334" h="3125059">
                <a:moveTo>
                  <a:pt x="1136212" y="0"/>
                </a:moveTo>
                <a:lnTo>
                  <a:pt x="2105334" y="0"/>
                </a:lnTo>
                <a:lnTo>
                  <a:pt x="2105334" y="3125059"/>
                </a:lnTo>
                <a:lnTo>
                  <a:pt x="16709" y="3125059"/>
                </a:lnTo>
                <a:lnTo>
                  <a:pt x="0" y="2072232"/>
                </a:lnTo>
                <a:lnTo>
                  <a:pt x="1102794" y="2055520"/>
                </a:lnTo>
                <a:lnTo>
                  <a:pt x="1086085" y="0"/>
                </a:lnTo>
                <a:lnTo>
                  <a:pt x="1336720" y="0"/>
                </a:lnTo>
              </a:path>
            </a:pathLst>
          </a:custGeom>
          <a:ln w="63500">
            <a:solidFill>
              <a:schemeClr val="tx2"/>
            </a:solidFill>
          </a:ln>
        </p:spPr>
        <p:style>
          <a:lnRef idx="2">
            <a:schemeClr val="accent1"/>
          </a:lnRef>
          <a:fillRef idx="0">
            <a:schemeClr val="accent1"/>
          </a:fillRef>
          <a:effectRef idx="1">
            <a:schemeClr val="accent1"/>
          </a:effectRef>
          <a:fontRef idx="minor">
            <a:schemeClr val="tx1"/>
          </a:fontRef>
        </p:style>
        <p:txBody>
          <a:bodyPr rtlCol="0" anchor="t" anchorCtr="0"/>
          <a:lstStyle/>
          <a:p>
            <a:pPr algn="r"/>
            <a:r>
              <a:rPr lang="en-US" dirty="0" smtClean="0">
                <a:solidFill>
                  <a:srgbClr val="4F81BD"/>
                </a:solidFill>
              </a:rPr>
              <a:t>Reuse</a:t>
            </a:r>
            <a:endParaRPr lang="en-US" dirty="0">
              <a:solidFill>
                <a:srgbClr val="4F81BD"/>
              </a:solidFill>
            </a:endParaRPr>
          </a:p>
        </p:txBody>
      </p:sp>
      <p:sp>
        <p:nvSpPr>
          <p:cNvPr id="19" name="Freeform 18"/>
          <p:cNvSpPr/>
          <p:nvPr/>
        </p:nvSpPr>
        <p:spPr>
          <a:xfrm>
            <a:off x="4594975" y="150404"/>
            <a:ext cx="4411176" cy="2022097"/>
          </a:xfrm>
          <a:custGeom>
            <a:avLst/>
            <a:gdLst>
              <a:gd name="connsiteX0" fmla="*/ 0 w 4411176"/>
              <a:gd name="connsiteY0" fmla="*/ 0 h 2022097"/>
              <a:gd name="connsiteX1" fmla="*/ 4411176 w 4411176"/>
              <a:gd name="connsiteY1" fmla="*/ 0 h 2022097"/>
              <a:gd name="connsiteX2" fmla="*/ 4411176 w 4411176"/>
              <a:gd name="connsiteY2" fmla="*/ 1186520 h 2022097"/>
              <a:gd name="connsiteX3" fmla="*/ 2222297 w 4411176"/>
              <a:gd name="connsiteY3" fmla="*/ 1186520 h 2022097"/>
              <a:gd name="connsiteX4" fmla="*/ 2222297 w 4411176"/>
              <a:gd name="connsiteY4" fmla="*/ 2005385 h 2022097"/>
              <a:gd name="connsiteX5" fmla="*/ 0 w 4411176"/>
              <a:gd name="connsiteY5" fmla="*/ 2022097 h 2022097"/>
              <a:gd name="connsiteX6" fmla="*/ 0 w 4411176"/>
              <a:gd name="connsiteY6" fmla="*/ 0 h 202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176" h="2022097">
                <a:moveTo>
                  <a:pt x="0" y="0"/>
                </a:moveTo>
                <a:lnTo>
                  <a:pt x="4411176" y="0"/>
                </a:lnTo>
                <a:lnTo>
                  <a:pt x="4411176" y="1186520"/>
                </a:lnTo>
                <a:lnTo>
                  <a:pt x="2222297" y="1186520"/>
                </a:lnTo>
                <a:lnTo>
                  <a:pt x="2222297" y="2005385"/>
                </a:lnTo>
                <a:lnTo>
                  <a:pt x="0" y="2022097"/>
                </a:lnTo>
                <a:lnTo>
                  <a:pt x="0" y="0"/>
                </a:lnTo>
                <a:close/>
              </a:path>
            </a:pathLst>
          </a:custGeom>
          <a:noFill/>
          <a:ln w="63500"/>
        </p:spPr>
        <p:style>
          <a:lnRef idx="1">
            <a:schemeClr val="accent1"/>
          </a:lnRef>
          <a:fillRef idx="3">
            <a:schemeClr val="accent1"/>
          </a:fillRef>
          <a:effectRef idx="2">
            <a:schemeClr val="accent1"/>
          </a:effectRef>
          <a:fontRef idx="minor">
            <a:schemeClr val="lt1"/>
          </a:fontRef>
        </p:style>
        <p:txBody>
          <a:bodyPr rtlCol="0" anchor="t"/>
          <a:lstStyle/>
          <a:p>
            <a:pPr algn="r"/>
            <a:r>
              <a:rPr lang="en-US" dirty="0" smtClean="0">
                <a:solidFill>
                  <a:srgbClr val="4F81BD"/>
                </a:solidFill>
              </a:rPr>
              <a:t>Screenshots</a:t>
            </a:r>
            <a:endParaRPr lang="en-US" dirty="0">
              <a:solidFill>
                <a:srgbClr val="4F81BD"/>
              </a:solidFill>
            </a:endParaRPr>
          </a:p>
        </p:txBody>
      </p:sp>
      <p:sp>
        <p:nvSpPr>
          <p:cNvPr id="20" name="Rectangle 19"/>
          <p:cNvSpPr/>
          <p:nvPr/>
        </p:nvSpPr>
        <p:spPr>
          <a:xfrm>
            <a:off x="152400" y="76200"/>
            <a:ext cx="3200400" cy="3200400"/>
          </a:xfrm>
          <a:prstGeom prst="rect">
            <a:avLst/>
          </a:prstGeom>
          <a:noFill/>
          <a:ln w="63500">
            <a:solidFill>
              <a:schemeClr val="tx2"/>
            </a:solidFill>
          </a:ln>
        </p:spPr>
        <p:style>
          <a:lnRef idx="1">
            <a:schemeClr val="accent1"/>
          </a:lnRef>
          <a:fillRef idx="3">
            <a:schemeClr val="accent1"/>
          </a:fillRef>
          <a:effectRef idx="2">
            <a:schemeClr val="accent1"/>
          </a:effectRef>
          <a:fontRef idx="minor">
            <a:schemeClr val="lt1"/>
          </a:fontRef>
        </p:style>
        <p:txBody>
          <a:bodyPr rtlCol="0" anchor="t" anchorCtr="0"/>
          <a:lstStyle/>
          <a:p>
            <a:r>
              <a:rPr lang="en-US" dirty="0" smtClean="0">
                <a:solidFill>
                  <a:schemeClr val="accent1"/>
                </a:solidFill>
              </a:rPr>
              <a:t>Introduction</a:t>
            </a:r>
            <a:endParaRPr lang="en-US" dirty="0">
              <a:solidFill>
                <a:schemeClr val="accent1"/>
              </a:solidFill>
            </a:endParaRPr>
          </a:p>
        </p:txBody>
      </p:sp>
      <p:sp>
        <p:nvSpPr>
          <p:cNvPr id="22" name="Freeform 21"/>
          <p:cNvSpPr/>
          <p:nvPr/>
        </p:nvSpPr>
        <p:spPr>
          <a:xfrm>
            <a:off x="3442054" y="50135"/>
            <a:ext cx="5564097" cy="3191905"/>
          </a:xfrm>
          <a:custGeom>
            <a:avLst/>
            <a:gdLst>
              <a:gd name="connsiteX0" fmla="*/ 0 w 5564097"/>
              <a:gd name="connsiteY0" fmla="*/ 16711 h 3191905"/>
              <a:gd name="connsiteX1" fmla="*/ 1019249 w 5564097"/>
              <a:gd name="connsiteY1" fmla="*/ 16711 h 3191905"/>
              <a:gd name="connsiteX2" fmla="*/ 1035958 w 5564097"/>
              <a:gd name="connsiteY2" fmla="*/ 2222635 h 3191905"/>
              <a:gd name="connsiteX3" fmla="*/ 3458763 w 5564097"/>
              <a:gd name="connsiteY3" fmla="*/ 2205923 h 3191905"/>
              <a:gd name="connsiteX4" fmla="*/ 3458763 w 5564097"/>
              <a:gd name="connsiteY4" fmla="*/ 1353635 h 3191905"/>
              <a:gd name="connsiteX5" fmla="*/ 5564097 w 5564097"/>
              <a:gd name="connsiteY5" fmla="*/ 1370346 h 3191905"/>
              <a:gd name="connsiteX6" fmla="*/ 5564097 w 5564097"/>
              <a:gd name="connsiteY6" fmla="*/ 3191905 h 3191905"/>
              <a:gd name="connsiteX7" fmla="*/ 16709 w 5564097"/>
              <a:gd name="connsiteY7" fmla="*/ 3175193 h 3191905"/>
              <a:gd name="connsiteX8" fmla="*/ 0 w 5564097"/>
              <a:gd name="connsiteY8" fmla="*/ 16711 h 319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4097" h="3191905">
                <a:moveTo>
                  <a:pt x="0" y="16711"/>
                </a:moveTo>
                <a:lnTo>
                  <a:pt x="1019249" y="16711"/>
                </a:lnTo>
                <a:lnTo>
                  <a:pt x="1035958" y="2222635"/>
                </a:lnTo>
                <a:lnTo>
                  <a:pt x="3458763" y="2205923"/>
                </a:lnTo>
                <a:lnTo>
                  <a:pt x="3458763" y="1353635"/>
                </a:lnTo>
                <a:lnTo>
                  <a:pt x="5564097" y="1370346"/>
                </a:lnTo>
                <a:lnTo>
                  <a:pt x="5564097" y="3191905"/>
                </a:lnTo>
                <a:lnTo>
                  <a:pt x="16709" y="3175193"/>
                </a:lnTo>
                <a:cubicBezTo>
                  <a:pt x="11139" y="2116795"/>
                  <a:pt x="0" y="0"/>
                  <a:pt x="0" y="16711"/>
                </a:cubicBezTo>
                <a:close/>
              </a:path>
            </a:pathLst>
          </a:custGeom>
          <a:noFill/>
          <a:ln w="63500">
            <a:solidFill>
              <a:schemeClr val="tx2"/>
            </a:solidFill>
          </a:ln>
        </p:spPr>
        <p:style>
          <a:lnRef idx="1">
            <a:schemeClr val="accent1"/>
          </a:lnRef>
          <a:fillRef idx="3">
            <a:schemeClr val="accent1"/>
          </a:fillRef>
          <a:effectRef idx="2">
            <a:schemeClr val="accent1"/>
          </a:effectRef>
          <a:fontRef idx="minor">
            <a:schemeClr val="lt1"/>
          </a:fontRef>
        </p:style>
        <p:txBody>
          <a:bodyPr rtlCol="0" anchor="b"/>
          <a:lstStyle/>
          <a:p>
            <a:pPr algn="r"/>
            <a:r>
              <a:rPr lang="en-US" dirty="0" smtClean="0">
                <a:solidFill>
                  <a:srgbClr val="4F81BD"/>
                </a:solidFill>
              </a:rPr>
              <a:t>Implementation + Usage</a:t>
            </a:r>
            <a:endParaRPr lang="en-US" dirty="0">
              <a:solidFill>
                <a:srgbClr val="4F81BD"/>
              </a:solidFill>
            </a:endParaRPr>
          </a:p>
        </p:txBody>
      </p:sp>
      <p:sp>
        <p:nvSpPr>
          <p:cNvPr id="23" name="TextBox 22"/>
          <p:cNvSpPr txBox="1"/>
          <p:nvPr/>
        </p:nvSpPr>
        <p:spPr>
          <a:xfrm>
            <a:off x="7010400" y="3429000"/>
            <a:ext cx="1905000" cy="2862322"/>
          </a:xfrm>
          <a:prstGeom prst="rect">
            <a:avLst/>
          </a:prstGeom>
          <a:solidFill>
            <a:schemeClr val="bg1">
              <a:alpha val="71000"/>
            </a:schemeClr>
          </a:solidFill>
        </p:spPr>
        <p:txBody>
          <a:bodyPr wrap="square" rtlCol="0">
            <a:spAutoFit/>
          </a:bodyPr>
          <a:lstStyle/>
          <a:p>
            <a:pPr algn="r"/>
            <a:r>
              <a:rPr lang="en-US" sz="3600" dirty="0" smtClean="0">
                <a:solidFill>
                  <a:srgbClr val="FF0000"/>
                </a:solidFill>
                <a:effectLst>
                  <a:outerShdw blurRad="50800" dist="38100" dir="2700000" algn="tl" rotWithShape="0">
                    <a:prstClr val="black">
                      <a:alpha val="40000"/>
                    </a:prstClr>
                  </a:outerShdw>
                </a:effectLst>
                <a:latin typeface="+mj-lt"/>
              </a:rPr>
              <a:t>Anatomy</a:t>
            </a:r>
            <a:br>
              <a:rPr lang="en-US" sz="3600" dirty="0" smtClean="0">
                <a:solidFill>
                  <a:srgbClr val="FF0000"/>
                </a:solidFill>
                <a:effectLst>
                  <a:outerShdw blurRad="50800" dist="38100" dir="2700000" algn="tl" rotWithShape="0">
                    <a:prstClr val="black">
                      <a:alpha val="40000"/>
                    </a:prstClr>
                  </a:outerShdw>
                </a:effectLst>
                <a:latin typeface="+mj-lt"/>
              </a:rPr>
            </a:br>
            <a:r>
              <a:rPr lang="en-US" sz="3600" dirty="0" smtClean="0">
                <a:solidFill>
                  <a:srgbClr val="FF0000"/>
                </a:solidFill>
                <a:effectLst>
                  <a:outerShdw blurRad="50800" dist="38100" dir="2700000" algn="tl" rotWithShape="0">
                    <a:prstClr val="black">
                      <a:alpha val="40000"/>
                    </a:prstClr>
                  </a:outerShdw>
                </a:effectLst>
                <a:latin typeface="+mj-lt"/>
              </a:rPr>
              <a:t> of a software meta-paper</a:t>
            </a:r>
            <a:endParaRPr lang="en-US" sz="3600" dirty="0">
              <a:solidFill>
                <a:srgbClr val="FF0000"/>
              </a:solidFill>
              <a:effectLst>
                <a:outerShdw blurRad="50800" dist="38100" dir="2700000" algn="tl" rotWithShape="0">
                  <a:prstClr val="black">
                    <a:alpha val="40000"/>
                  </a:prstClr>
                </a:outerShdw>
              </a:effectLst>
              <a:latin typeface="+mj-lt"/>
            </a:endParaRPr>
          </a:p>
        </p:txBody>
      </p:sp>
      <p:pic>
        <p:nvPicPr>
          <p:cNvPr id="24" name="Picture 23"/>
          <p:cNvPicPr>
            <a:picLocks noChangeAspect="1"/>
          </p:cNvPicPr>
          <p:nvPr/>
        </p:nvPicPr>
        <p:blipFill>
          <a:blip r:embed="rId9"/>
          <a:stretch>
            <a:fillRect/>
          </a:stretch>
        </p:blipFill>
        <p:spPr>
          <a:xfrm>
            <a:off x="8026400" y="6464300"/>
            <a:ext cx="1117600" cy="393700"/>
          </a:xfrm>
          <a:prstGeom prst="rect">
            <a:avLst/>
          </a:prstGeom>
        </p:spPr>
      </p:pic>
      <p:sp>
        <p:nvSpPr>
          <p:cNvPr id="25" name="Rectangle 24"/>
          <p:cNvSpPr/>
          <p:nvPr/>
        </p:nvSpPr>
        <p:spPr>
          <a:xfrm>
            <a:off x="1219200" y="3505200"/>
            <a:ext cx="990600" cy="2057400"/>
          </a:xfrm>
          <a:prstGeom prst="rect">
            <a:avLst/>
          </a:prstGeom>
          <a:noFill/>
          <a:ln w="635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t" anchorCtr="0"/>
          <a:lstStyle/>
          <a:p>
            <a:r>
              <a:rPr lang="en-US" sz="1600" dirty="0" smtClean="0">
                <a:solidFill>
                  <a:srgbClr val="C0504D"/>
                </a:solidFill>
              </a:rPr>
              <a:t>Metadata</a:t>
            </a:r>
            <a:endParaRPr lang="en-US" sz="1600" dirty="0">
              <a:solidFill>
                <a:srgbClr val="C0504D"/>
              </a:solidFill>
            </a:endParaRPr>
          </a:p>
        </p:txBody>
      </p:sp>
      <p:sp>
        <p:nvSpPr>
          <p:cNvPr id="26" name="Rectangle 25"/>
          <p:cNvSpPr/>
          <p:nvPr/>
        </p:nvSpPr>
        <p:spPr>
          <a:xfrm>
            <a:off x="228600" y="5638800"/>
            <a:ext cx="990600" cy="990600"/>
          </a:xfrm>
          <a:prstGeom prst="rect">
            <a:avLst/>
          </a:prstGeom>
          <a:noFill/>
          <a:ln w="635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t" anchorCtr="0"/>
          <a:lstStyle/>
          <a:p>
            <a:r>
              <a:rPr lang="en-US" sz="1600" dirty="0" smtClean="0">
                <a:solidFill>
                  <a:srgbClr val="C0504D"/>
                </a:solidFill>
              </a:rPr>
              <a:t>Metadata</a:t>
            </a:r>
            <a:endParaRPr lang="en-US" sz="1600" dirty="0">
              <a:solidFill>
                <a:srgbClr val="C0504D"/>
              </a:solidFill>
            </a:endParaRPr>
          </a:p>
        </p:txBody>
      </p:sp>
      <p:sp>
        <p:nvSpPr>
          <p:cNvPr id="27" name="Rectangle 26"/>
          <p:cNvSpPr/>
          <p:nvPr/>
        </p:nvSpPr>
        <p:spPr>
          <a:xfrm>
            <a:off x="228600" y="3505200"/>
            <a:ext cx="914400" cy="2057400"/>
          </a:xfrm>
          <a:prstGeom prst="rect">
            <a:avLst/>
          </a:prstGeom>
          <a:noFill/>
          <a:ln w="63500">
            <a:solidFill>
              <a:schemeClr val="tx2"/>
            </a:solidFill>
          </a:ln>
        </p:spPr>
        <p:style>
          <a:lnRef idx="1">
            <a:schemeClr val="accent1"/>
          </a:lnRef>
          <a:fillRef idx="3">
            <a:schemeClr val="accent1"/>
          </a:fillRef>
          <a:effectRef idx="2">
            <a:schemeClr val="accent1"/>
          </a:effectRef>
          <a:fontRef idx="minor">
            <a:schemeClr val="lt1"/>
          </a:fontRef>
        </p:style>
        <p:txBody>
          <a:bodyPr rtlCol="0" anchor="t" anchorCtr="0"/>
          <a:lstStyle/>
          <a:p>
            <a:r>
              <a:rPr lang="en-US" dirty="0" smtClean="0">
                <a:solidFill>
                  <a:schemeClr val="accent1"/>
                </a:solidFill>
              </a:rPr>
              <a:t>Quality</a:t>
            </a:r>
            <a:br>
              <a:rPr lang="en-US" dirty="0" smtClean="0">
                <a:solidFill>
                  <a:schemeClr val="accent1"/>
                </a:solidFill>
              </a:rPr>
            </a:br>
            <a:r>
              <a:rPr lang="en-US" dirty="0" smtClean="0">
                <a:solidFill>
                  <a:schemeClr val="accent1"/>
                </a:solidFill>
              </a:rPr>
              <a:t>Control</a:t>
            </a:r>
            <a:endParaRPr lang="en-US" dirty="0">
              <a:solidFill>
                <a:schemeClr val="accent1"/>
              </a:solidFill>
            </a:endParaRPr>
          </a:p>
        </p:txBody>
      </p:sp>
    </p:spTree>
    <p:extLst>
      <p:ext uri="{BB962C8B-B14F-4D97-AF65-F5344CB8AC3E}">
        <p14:creationId xmlns:p14="http://schemas.microsoft.com/office/powerpoint/2010/main" val="142469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9" grpId="0" animBg="1"/>
      <p:bldP spid="20" grpId="0" animBg="1"/>
      <p:bldP spid="22" grpId="0" animBg="1"/>
      <p:bldP spid="25" grpId="0" animBg="1"/>
      <p:bldP spid="26" grpId="0" animBg="1"/>
      <p:bldP spid="2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Literate Programming</a:t>
            </a:r>
            <a:endParaRPr lang="en-US" dirty="0"/>
          </a:p>
        </p:txBody>
      </p:sp>
      <p:sp>
        <p:nvSpPr>
          <p:cNvPr id="4" name="Content Placeholder 3"/>
          <p:cNvSpPr>
            <a:spLocks noGrp="1"/>
          </p:cNvSpPr>
          <p:nvPr>
            <p:ph idx="1"/>
          </p:nvPr>
        </p:nvSpPr>
        <p:spPr/>
        <p:txBody>
          <a:bodyPr/>
          <a:lstStyle/>
          <a:p>
            <a:r>
              <a:rPr lang="en-US" dirty="0" smtClean="0"/>
              <a:t>Traditional papers are just advertisements</a:t>
            </a:r>
          </a:p>
          <a:p>
            <a:pPr lvl="1"/>
            <a:r>
              <a:rPr lang="en-US" dirty="0" smtClean="0"/>
              <a:t>A literate computing document is the research</a:t>
            </a:r>
          </a:p>
          <a:p>
            <a:r>
              <a:rPr lang="en-US" dirty="0" smtClean="0"/>
              <a:t>The technology is out there</a:t>
            </a:r>
            <a:endParaRPr lang="en-US" dirty="0" smtClean="0">
              <a:hlinkClick r:id="rId2"/>
            </a:endParaRPr>
          </a:p>
          <a:p>
            <a:pPr lvl="1"/>
            <a:r>
              <a:rPr lang="en-US" dirty="0" smtClean="0">
                <a:hlinkClick r:id="rId2"/>
              </a:rPr>
              <a:t>Jupyter notebook</a:t>
            </a:r>
            <a:r>
              <a:rPr lang="en-US" dirty="0" smtClean="0"/>
              <a:t>s</a:t>
            </a:r>
          </a:p>
          <a:p>
            <a:pPr lvl="1"/>
            <a:r>
              <a:rPr lang="en-US" dirty="0" smtClean="0">
                <a:hlinkClick r:id="rId3"/>
              </a:rPr>
              <a:t>Mathematica</a:t>
            </a:r>
            <a:endParaRPr lang="en-US" dirty="0" smtClean="0"/>
          </a:p>
          <a:p>
            <a:pPr lvl="1"/>
            <a:r>
              <a:rPr lang="en-US" dirty="0" smtClean="0">
                <a:hlinkClick r:id="rId4"/>
              </a:rPr>
              <a:t>R Markdown</a:t>
            </a:r>
            <a:endParaRPr lang="en-US" dirty="0" smtClean="0"/>
          </a:p>
          <a:p>
            <a:pPr lvl="1"/>
            <a:r>
              <a:rPr lang="en-US" dirty="0" err="1" smtClean="0">
                <a:hlinkClick r:id="rId5"/>
              </a:rPr>
              <a:t>knitR</a:t>
            </a:r>
            <a:endParaRPr lang="en-US" dirty="0" smtClean="0"/>
          </a:p>
          <a:p>
            <a:pPr lvl="1"/>
            <a:r>
              <a:rPr lang="en-US" dirty="0" smtClean="0">
                <a:hlinkClick r:id="rId6"/>
              </a:rPr>
              <a:t>MATLAB </a:t>
            </a:r>
            <a:r>
              <a:rPr lang="en-US" dirty="0">
                <a:hlinkClick r:id="rId6"/>
              </a:rPr>
              <a:t>Live scripts</a:t>
            </a:r>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83703541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LIGO Example</a:t>
            </a:r>
            <a:endParaRPr lang="en-US" dirty="0"/>
          </a:p>
        </p:txBody>
      </p:sp>
      <p:sp>
        <p:nvSpPr>
          <p:cNvPr id="4" name="Content Placeholder 3"/>
          <p:cNvSpPr>
            <a:spLocks noGrp="1"/>
          </p:cNvSpPr>
          <p:nvPr>
            <p:ph idx="1"/>
          </p:nvPr>
        </p:nvSpPr>
        <p:spPr/>
        <p:txBody>
          <a:bodyPr/>
          <a:lstStyle/>
          <a:p>
            <a:r>
              <a:rPr lang="en-US" dirty="0" smtClean="0"/>
              <a:t>LIGO Paper:</a:t>
            </a:r>
          </a:p>
          <a:p>
            <a:pPr lvl="1"/>
            <a:r>
              <a:rPr lang="en-US" dirty="0">
                <a:hlinkClick r:id="rId3"/>
              </a:rPr>
              <a:t>http://</a:t>
            </a:r>
            <a:r>
              <a:rPr lang="en-US" dirty="0" smtClean="0">
                <a:hlinkClick r:id="rId3"/>
              </a:rPr>
              <a:t>journals.aps.org/prl/abstract/10.1103/PhysRevLett.116.061102</a:t>
            </a:r>
            <a:endParaRPr lang="en-US" dirty="0" smtClean="0"/>
          </a:p>
          <a:p>
            <a:r>
              <a:rPr lang="en-US" dirty="0" smtClean="0"/>
              <a:t>LIGO Notebook:</a:t>
            </a:r>
          </a:p>
          <a:p>
            <a:pPr lvl="1"/>
            <a:r>
              <a:rPr lang="en-US" dirty="0">
                <a:hlinkClick r:id="rId4"/>
              </a:rPr>
              <a:t>https://</a:t>
            </a:r>
            <a:r>
              <a:rPr lang="en-US" dirty="0" smtClean="0">
                <a:hlinkClick r:id="rId4"/>
              </a:rPr>
              <a:t>losc.ligo.org/s/events/GW150914/GW150914_tutorial.ipynb</a:t>
            </a:r>
            <a:endParaRPr lang="en-US" dirty="0" smtClean="0"/>
          </a:p>
          <a:p>
            <a:pPr lvl="1"/>
            <a:endParaRPr lang="en-US" dirty="0" smtClean="0"/>
          </a:p>
          <a:p>
            <a:endParaRPr lang="en-US" dirty="0" smtClean="0"/>
          </a:p>
          <a:p>
            <a:endParaRPr lang="en-US" dirty="0"/>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512" y="1400726"/>
            <a:ext cx="9144000" cy="5916706"/>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512" y="1340768"/>
            <a:ext cx="9144000" cy="6149521"/>
          </a:xfrm>
          <a:prstGeom prst="rect">
            <a:avLst/>
          </a:prstGeom>
        </p:spPr>
      </p:pic>
    </p:spTree>
    <p:extLst>
      <p:ext uri="{BB962C8B-B14F-4D97-AF65-F5344CB8AC3E}">
        <p14:creationId xmlns:p14="http://schemas.microsoft.com/office/powerpoint/2010/main" val="107187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Cultivate a community and encourage contributions</a:t>
            </a:r>
            <a:endParaRPr lang="en-US" dirty="0"/>
          </a:p>
        </p:txBody>
      </p:sp>
      <p:sp>
        <p:nvSpPr>
          <p:cNvPr id="3" name="Content Placeholder 2"/>
          <p:cNvSpPr>
            <a:spLocks noGrp="1"/>
          </p:cNvSpPr>
          <p:nvPr>
            <p:ph idx="1"/>
          </p:nvPr>
        </p:nvSpPr>
        <p:spPr/>
        <p:txBody>
          <a:bodyPr/>
          <a:lstStyle/>
          <a:p>
            <a:r>
              <a:rPr lang="en-US" dirty="0" smtClean="0"/>
              <a:t>Open source is more than just a license</a:t>
            </a:r>
          </a:p>
          <a:p>
            <a:pPr lvl="1"/>
            <a:r>
              <a:rPr lang="en-US" dirty="0" smtClean="0"/>
              <a:t>It’s about making it easier for people to collaborate</a:t>
            </a:r>
          </a:p>
          <a:p>
            <a:pPr lvl="1"/>
            <a:r>
              <a:rPr lang="en-US" dirty="0" smtClean="0"/>
              <a:t>And reducing replication of effort</a:t>
            </a:r>
            <a:endParaRPr lang="en-US" dirty="0"/>
          </a:p>
          <a:p>
            <a:r>
              <a:rPr lang="en-US" dirty="0" smtClean="0"/>
              <a:t>Encouraging and expanding at the right pace</a:t>
            </a:r>
          </a:p>
          <a:p>
            <a:pPr lvl="1"/>
            <a:r>
              <a:rPr lang="en-US" dirty="0"/>
              <a:t>E</a:t>
            </a:r>
            <a:r>
              <a:rPr lang="en-US" dirty="0" smtClean="0"/>
              <a:t>fficient tools for research, not “generic” software</a:t>
            </a:r>
          </a:p>
          <a:p>
            <a:pPr lvl="1"/>
            <a:r>
              <a:rPr lang="en-US" dirty="0" smtClean="0"/>
              <a:t>Increased robustness, reuse</a:t>
            </a:r>
            <a:endParaRPr lang="en-US" dirty="0"/>
          </a:p>
          <a:p>
            <a:r>
              <a:rPr lang="en-US" dirty="0" smtClean="0"/>
              <a:t>Being </a:t>
            </a:r>
            <a:r>
              <a:rPr lang="en-US" dirty="0"/>
              <a:t>open from the start rather than waiting until it’s “ready”</a:t>
            </a:r>
          </a:p>
          <a:p>
            <a:pPr lvl="1"/>
            <a:r>
              <a:rPr lang="en-US" dirty="0"/>
              <a:t>Code is never perfect, always evolving</a:t>
            </a:r>
          </a:p>
          <a:p>
            <a:endParaRPr lang="en-US" dirty="0" smtClean="0"/>
          </a:p>
          <a:p>
            <a:endParaRPr lang="en-US" dirty="0"/>
          </a:p>
        </p:txBody>
      </p:sp>
      <p:pic>
        <p:nvPicPr>
          <p:cNvPr id="4" name="Picture 3"/>
          <p:cNvPicPr>
            <a:picLocks noChangeAspect="1"/>
          </p:cNvPicPr>
          <p:nvPr/>
        </p:nvPicPr>
        <p:blipFill>
          <a:blip r:embed="rId2"/>
          <a:stretch>
            <a:fillRect/>
          </a:stretch>
        </p:blipFill>
        <p:spPr>
          <a:xfrm>
            <a:off x="8026400" y="6464300"/>
            <a:ext cx="1117600" cy="393700"/>
          </a:xfrm>
          <a:prstGeom prst="rect">
            <a:avLst/>
          </a:prstGeom>
        </p:spPr>
      </p:pic>
    </p:spTree>
    <p:extLst>
      <p:ext uri="{BB962C8B-B14F-4D97-AF65-F5344CB8AC3E}">
        <p14:creationId xmlns:p14="http://schemas.microsoft.com/office/powerpoint/2010/main" val="3143389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53229" y="404664"/>
            <a:ext cx="8430488" cy="4524315"/>
          </a:xfrm>
          <a:prstGeom prst="rect">
            <a:avLst/>
          </a:prstGeom>
          <a:noFill/>
        </p:spPr>
        <p:txBody>
          <a:bodyPr wrap="square" rtlCol="0">
            <a:spAutoFit/>
          </a:bodyPr>
          <a:lstStyle/>
          <a:p>
            <a:r>
              <a:rPr lang="en-US" sz="4800" dirty="0" smtClean="0">
                <a:solidFill>
                  <a:schemeClr val="bg1"/>
                </a:solidFill>
                <a:latin typeface="Helvetica"/>
                <a:cs typeface="Helvetica"/>
              </a:rPr>
              <a:t>What if you’re one of the “good” projects that has the skills, the people, and the resources?</a:t>
            </a:r>
          </a:p>
          <a:p>
            <a:endParaRPr lang="en-US" sz="4800" i="1" dirty="0">
              <a:solidFill>
                <a:schemeClr val="bg1"/>
              </a:solidFill>
              <a:latin typeface="Helvetica"/>
              <a:cs typeface="Helvetica"/>
            </a:endParaRPr>
          </a:p>
          <a:p>
            <a:r>
              <a:rPr lang="en-US" sz="4800" i="1" dirty="0" smtClean="0">
                <a:solidFill>
                  <a:schemeClr val="bg1"/>
                </a:solidFill>
                <a:latin typeface="Helvetica"/>
                <a:cs typeface="Helvetica"/>
              </a:rPr>
              <a:t>Is software still a problem?</a:t>
            </a:r>
            <a:endParaRPr lang="en-US" sz="4800" i="1" dirty="0">
              <a:solidFill>
                <a:srgbClr val="FF0000"/>
              </a:solidFill>
              <a:latin typeface="Helvetica"/>
              <a:cs typeface="Helvetica"/>
            </a:endParaRPr>
          </a:p>
        </p:txBody>
      </p:sp>
      <p:pic>
        <p:nvPicPr>
          <p:cNvPr id="18" name="Picture 17" descr="SSI_LogoWhite.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84672" y="5912743"/>
            <a:ext cx="2599045" cy="735421"/>
          </a:xfrm>
          <a:prstGeom prst="rect">
            <a:avLst/>
          </a:prstGeom>
        </p:spPr>
      </p:pic>
    </p:spTree>
    <p:extLst>
      <p:ext uri="{BB962C8B-B14F-4D97-AF65-F5344CB8AC3E}">
        <p14:creationId xmlns:p14="http://schemas.microsoft.com/office/powerpoint/2010/main" val="5565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Cultivate community</a:t>
            </a:r>
            <a:endParaRPr lang="en-US" dirty="0"/>
          </a:p>
        </p:txBody>
      </p:sp>
      <p:sp>
        <p:nvSpPr>
          <p:cNvPr id="3" name="Content Placeholder 2"/>
          <p:cNvSpPr>
            <a:spLocks noGrp="1"/>
          </p:cNvSpPr>
          <p:nvPr>
            <p:ph idx="1"/>
          </p:nvPr>
        </p:nvSpPr>
        <p:spPr>
          <a:xfrm>
            <a:off x="333374" y="1600200"/>
            <a:ext cx="6219825" cy="4525963"/>
          </a:xfrm>
        </p:spPr>
        <p:txBody>
          <a:bodyPr>
            <a:normAutofit fontScale="55000" lnSpcReduction="20000"/>
          </a:bodyPr>
          <a:lstStyle/>
          <a:p>
            <a:r>
              <a:rPr lang="en-GB" dirty="0" smtClean="0"/>
              <a:t>Basics: Website, mailing list, code repository, issue resolution</a:t>
            </a:r>
          </a:p>
          <a:p>
            <a:r>
              <a:rPr lang="en-GB" dirty="0" smtClean="0"/>
              <a:t>Remove barriers to participation, increase efficiency</a:t>
            </a:r>
            <a:endParaRPr lang="en-US" dirty="0" smtClean="0"/>
          </a:p>
          <a:p>
            <a:pPr lvl="0"/>
            <a:endParaRPr lang="en-GB" dirty="0" smtClean="0"/>
          </a:p>
          <a:p>
            <a:pPr lvl="0"/>
            <a:r>
              <a:rPr lang="en-GB" dirty="0" smtClean="0"/>
              <a:t>1993: First public release; 2 </a:t>
            </a:r>
            <a:r>
              <a:rPr lang="en-GB" dirty="0" err="1" smtClean="0"/>
              <a:t>devs</a:t>
            </a:r>
            <a:endParaRPr lang="en-GB" dirty="0" smtClean="0"/>
          </a:p>
          <a:p>
            <a:pPr lvl="0"/>
            <a:r>
              <a:rPr lang="en-GB" dirty="0" smtClean="0"/>
              <a:t>1995: Code open sourced; 3 </a:t>
            </a:r>
            <a:r>
              <a:rPr lang="en-GB" dirty="0" err="1" smtClean="0"/>
              <a:t>devs</a:t>
            </a:r>
            <a:endParaRPr lang="en-GB" dirty="0" smtClean="0"/>
          </a:p>
          <a:p>
            <a:pPr lvl="0"/>
            <a:r>
              <a:rPr lang="en-GB" dirty="0" smtClean="0"/>
              <a:t>1996: </a:t>
            </a:r>
            <a:r>
              <a:rPr lang="en-GB" dirty="0" err="1" smtClean="0"/>
              <a:t>r</a:t>
            </a:r>
            <a:r>
              <a:rPr lang="en-GB" dirty="0" smtClean="0"/>
              <a:t>-testers list set up</a:t>
            </a:r>
          </a:p>
          <a:p>
            <a:pPr lvl="0"/>
            <a:r>
              <a:rPr lang="en-GB" dirty="0" smtClean="0"/>
              <a:t>1997: lists split: </a:t>
            </a:r>
            <a:r>
              <a:rPr lang="en-GB" dirty="0" err="1" smtClean="0"/>
              <a:t>r</a:t>
            </a:r>
            <a:r>
              <a:rPr lang="en-GB" dirty="0" smtClean="0"/>
              <a:t>-announce, </a:t>
            </a:r>
            <a:r>
              <a:rPr lang="en-GB" dirty="0" err="1" smtClean="0"/>
              <a:t>r</a:t>
            </a:r>
            <a:r>
              <a:rPr lang="en-GB" dirty="0" smtClean="0"/>
              <a:t>-help,</a:t>
            </a:r>
            <a:br>
              <a:rPr lang="en-GB" dirty="0" smtClean="0"/>
            </a:br>
            <a:r>
              <a:rPr lang="en-GB" dirty="0" smtClean="0"/>
              <a:t> </a:t>
            </a:r>
            <a:r>
              <a:rPr lang="en-GB" dirty="0" err="1" smtClean="0"/>
              <a:t>r-devel</a:t>
            </a:r>
            <a:r>
              <a:rPr lang="en-GB" dirty="0" smtClean="0"/>
              <a:t>; public CVS; 11 </a:t>
            </a:r>
            <a:r>
              <a:rPr lang="en-GB" dirty="0" err="1" smtClean="0"/>
              <a:t>devs</a:t>
            </a:r>
            <a:endParaRPr lang="en-GB" dirty="0" smtClean="0"/>
          </a:p>
          <a:p>
            <a:pPr lvl="0"/>
            <a:r>
              <a:rPr lang="en-GB" dirty="0" smtClean="0"/>
              <a:t>2000: CRAN split and mirror</a:t>
            </a:r>
          </a:p>
          <a:p>
            <a:pPr lvl="0"/>
            <a:r>
              <a:rPr lang="en-GB" dirty="0" smtClean="0"/>
              <a:t>2001: </a:t>
            </a:r>
            <a:r>
              <a:rPr lang="en-GB" dirty="0" err="1" smtClean="0"/>
              <a:t>BioConductor</a:t>
            </a:r>
            <a:endParaRPr lang="en-GB" dirty="0" smtClean="0"/>
          </a:p>
          <a:p>
            <a:pPr lvl="0"/>
            <a:r>
              <a:rPr lang="en-GB" dirty="0" smtClean="0"/>
              <a:t>2003: Namespaces</a:t>
            </a:r>
          </a:p>
          <a:p>
            <a:pPr lvl="0"/>
            <a:r>
              <a:rPr lang="en-GB" dirty="0" smtClean="0"/>
              <a:t>2005: I8n, L8n</a:t>
            </a:r>
          </a:p>
          <a:p>
            <a:pPr lvl="0"/>
            <a:r>
              <a:rPr lang="en-GB" dirty="0" smtClean="0"/>
              <a:t>2007: R-Forge</a:t>
            </a:r>
          </a:p>
          <a:p>
            <a:pPr lvl="0"/>
            <a:r>
              <a:rPr lang="en-GB" dirty="0" smtClean="0"/>
              <a:t>Today: </a:t>
            </a:r>
            <a:r>
              <a:rPr lang="en-GB" dirty="0" err="1" smtClean="0"/>
              <a:t>BioConductor</a:t>
            </a:r>
            <a:r>
              <a:rPr lang="en-GB" dirty="0" smtClean="0"/>
              <a:t> (33 core </a:t>
            </a:r>
            <a:r>
              <a:rPr lang="en-GB" dirty="0" err="1" smtClean="0"/>
              <a:t>devs</a:t>
            </a:r>
            <a:r>
              <a:rPr lang="en-GB" dirty="0" smtClean="0"/>
              <a:t>), </a:t>
            </a:r>
            <a:br>
              <a:rPr lang="en-GB" dirty="0" smtClean="0"/>
            </a:br>
            <a:r>
              <a:rPr lang="en-GB" dirty="0" smtClean="0"/>
              <a:t>R-Forge (532 projects, 1562 </a:t>
            </a:r>
            <a:r>
              <a:rPr lang="en-GB" dirty="0" err="1" smtClean="0"/>
              <a:t>devs</a:t>
            </a:r>
            <a:r>
              <a:rPr lang="en-GB" dirty="0" smtClean="0"/>
              <a:t>), </a:t>
            </a:r>
            <a:br>
              <a:rPr lang="en-GB" dirty="0" smtClean="0"/>
            </a:br>
            <a:r>
              <a:rPr lang="en-GB" dirty="0" smtClean="0"/>
              <a:t>CRAN (1400+ packages)</a:t>
            </a:r>
          </a:p>
          <a:p>
            <a:endParaRPr lang="en-US" dirty="0"/>
          </a:p>
        </p:txBody>
      </p:sp>
      <p:sp>
        <p:nvSpPr>
          <p:cNvPr id="4" name="Slide Number Placeholder 3"/>
          <p:cNvSpPr>
            <a:spLocks noGrp="1"/>
          </p:cNvSpPr>
          <p:nvPr>
            <p:ph type="sldNum" sz="quarter" idx="12"/>
          </p:nvPr>
        </p:nvSpPr>
        <p:spPr/>
        <p:txBody>
          <a:bodyPr/>
          <a:lstStyle/>
          <a:p>
            <a:fld id="{397FD91A-EB4D-4222-AA8D-D851BE97FA44}" type="slidenum">
              <a:rPr lang="en-GB" smtClean="0"/>
              <a:pPr/>
              <a:t>60</a:t>
            </a:fld>
            <a:endParaRPr lang="en-GB"/>
          </a:p>
        </p:txBody>
      </p:sp>
      <p:pic>
        <p:nvPicPr>
          <p:cNvPr id="5" name="Picture 2" descr="R Graphics Demo"/>
          <p:cNvPicPr>
            <a:picLocks noChangeAspect="1" noChangeArrowheads="1"/>
          </p:cNvPicPr>
          <p:nvPr/>
        </p:nvPicPr>
        <p:blipFill>
          <a:blip r:embed="rId2"/>
          <a:srcRect/>
          <a:stretch>
            <a:fillRect/>
          </a:stretch>
        </p:blipFill>
        <p:spPr bwMode="auto">
          <a:xfrm>
            <a:off x="4395718" y="2520889"/>
            <a:ext cx="4291082" cy="2860722"/>
          </a:xfrm>
          <a:prstGeom prst="rect">
            <a:avLst/>
          </a:prstGeom>
          <a:noFill/>
        </p:spPr>
      </p:pic>
      <p:sp>
        <p:nvSpPr>
          <p:cNvPr id="6" name="TextBox 5"/>
          <p:cNvSpPr txBox="1"/>
          <p:nvPr/>
        </p:nvSpPr>
        <p:spPr>
          <a:xfrm>
            <a:off x="500034" y="6072206"/>
            <a:ext cx="6562374" cy="369332"/>
          </a:xfrm>
          <a:prstGeom prst="rect">
            <a:avLst/>
          </a:prstGeom>
          <a:noFill/>
        </p:spPr>
        <p:txBody>
          <a:bodyPr wrap="none" rtlCol="0">
            <a:spAutoFit/>
          </a:bodyPr>
          <a:lstStyle/>
          <a:p>
            <a:r>
              <a:rPr lang="en-US" dirty="0" smtClean="0"/>
              <a:t>http://cran.r-project.org/doc/html/interface98-paper/paper_2.html</a:t>
            </a:r>
            <a:endParaRPr lang="en-US" dirty="0"/>
          </a:p>
        </p:txBody>
      </p:sp>
    </p:spTree>
    <p:extLst>
      <p:ext uri="{BB962C8B-B14F-4D97-AF65-F5344CB8AC3E}">
        <p14:creationId xmlns:p14="http://schemas.microsoft.com/office/powerpoint/2010/main" val="25422536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Incentives are important</a:t>
            </a:r>
            <a:endParaRPr lang="en-US" dirty="0">
              <a:solidFill>
                <a:srgbClr val="FFFFFF"/>
              </a:solidFill>
            </a:endParaRPr>
          </a:p>
        </p:txBody>
      </p:sp>
      <p:sp>
        <p:nvSpPr>
          <p:cNvPr id="3" name="Content Placeholder 2"/>
          <p:cNvSpPr>
            <a:spLocks noGrp="1"/>
          </p:cNvSpPr>
          <p:nvPr>
            <p:ph idx="1"/>
          </p:nvPr>
        </p:nvSpPr>
        <p:spPr/>
        <p:txBody>
          <a:bodyPr>
            <a:normAutofit/>
          </a:bodyPr>
          <a:lstStyle/>
          <a:p>
            <a:endParaRPr lang="en-US" sz="2400" dirty="0" smtClean="0">
              <a:solidFill>
                <a:srgbClr val="FFFFFF"/>
              </a:solidFill>
            </a:endParaRPr>
          </a:p>
        </p:txBody>
      </p:sp>
      <p:pic>
        <p:nvPicPr>
          <p:cNvPr id="4" name="Picture 3" descr="SSI_LogoWhite.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90104" y="6226113"/>
            <a:ext cx="1908031" cy="539893"/>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57200" y="1600200"/>
            <a:ext cx="8229600" cy="4488037"/>
          </a:xfrm>
          <a:prstGeom prst="rect">
            <a:avLst/>
          </a:prstGeom>
        </p:spPr>
      </p:pic>
      <p:sp>
        <p:nvSpPr>
          <p:cNvPr id="7" name="TextBox 6"/>
          <p:cNvSpPr txBox="1"/>
          <p:nvPr/>
        </p:nvSpPr>
        <p:spPr>
          <a:xfrm>
            <a:off x="4774025" y="1600200"/>
            <a:ext cx="3912775" cy="646331"/>
          </a:xfrm>
          <a:prstGeom prst="rect">
            <a:avLst/>
          </a:prstGeom>
          <a:noFill/>
        </p:spPr>
        <p:txBody>
          <a:bodyPr wrap="none" rtlCol="0">
            <a:spAutoFit/>
          </a:bodyPr>
          <a:lstStyle/>
          <a:p>
            <a:pPr algn="r"/>
            <a:r>
              <a:rPr lang="en-US" sz="1200" dirty="0" smtClean="0"/>
              <a:t>Courtesy of James </a:t>
            </a:r>
            <a:r>
              <a:rPr lang="en-US" sz="1200" dirty="0" err="1" smtClean="0"/>
              <a:t>Howison</a:t>
            </a:r>
            <a:r>
              <a:rPr lang="en-US" sz="1200" dirty="0" smtClean="0"/>
              <a:t> and James </a:t>
            </a:r>
            <a:r>
              <a:rPr lang="en-US" sz="1200" dirty="0" err="1" smtClean="0"/>
              <a:t>Herbsleb</a:t>
            </a:r>
            <a:r>
              <a:rPr lang="en-US" sz="1200" dirty="0" smtClean="0"/>
              <a:t/>
            </a:r>
            <a:br>
              <a:rPr lang="en-US" sz="1200" dirty="0" smtClean="0"/>
            </a:br>
            <a:r>
              <a:rPr lang="en-US" sz="1200" dirty="0" smtClean="0"/>
              <a:t>Incentives and Integration In Scientific Software Production</a:t>
            </a:r>
          </a:p>
          <a:p>
            <a:pPr algn="r"/>
            <a:endParaRPr lang="en-US" sz="1200" dirty="0" smtClean="0"/>
          </a:p>
        </p:txBody>
      </p:sp>
      <p:sp>
        <p:nvSpPr>
          <p:cNvPr id="9" name="TextBox 8"/>
          <p:cNvSpPr txBox="1"/>
          <p:nvPr/>
        </p:nvSpPr>
        <p:spPr>
          <a:xfrm>
            <a:off x="6775321" y="2755727"/>
            <a:ext cx="1752929" cy="461665"/>
          </a:xfrm>
          <a:prstGeom prst="rect">
            <a:avLst/>
          </a:prstGeom>
          <a:noFill/>
        </p:spPr>
        <p:txBody>
          <a:bodyPr wrap="none" rtlCol="0">
            <a:spAutoFit/>
          </a:bodyPr>
          <a:lstStyle/>
          <a:p>
            <a:r>
              <a:rPr lang="en-US" sz="1200" dirty="0" smtClean="0">
                <a:solidFill>
                  <a:srgbClr val="FF0000"/>
                </a:solidFill>
              </a:rPr>
              <a:t>Rewrite by original team: </a:t>
            </a:r>
            <a:br>
              <a:rPr lang="en-US" sz="1200" dirty="0" smtClean="0">
                <a:solidFill>
                  <a:srgbClr val="FF0000"/>
                </a:solidFill>
              </a:rPr>
            </a:br>
            <a:r>
              <a:rPr lang="en-US" sz="1200" dirty="0" smtClean="0">
                <a:solidFill>
                  <a:srgbClr val="FF0000"/>
                </a:solidFill>
              </a:rPr>
              <a:t>address fragility</a:t>
            </a:r>
            <a:endParaRPr lang="en-US" sz="1200" dirty="0">
              <a:solidFill>
                <a:srgbClr val="FF0000"/>
              </a:solidFill>
            </a:endParaRPr>
          </a:p>
        </p:txBody>
      </p:sp>
      <p:sp>
        <p:nvSpPr>
          <p:cNvPr id="10" name="TextBox 9"/>
          <p:cNvSpPr txBox="1"/>
          <p:nvPr/>
        </p:nvSpPr>
        <p:spPr>
          <a:xfrm>
            <a:off x="3363470" y="5244293"/>
            <a:ext cx="2223686" cy="461665"/>
          </a:xfrm>
          <a:prstGeom prst="rect">
            <a:avLst/>
          </a:prstGeom>
          <a:noFill/>
        </p:spPr>
        <p:txBody>
          <a:bodyPr wrap="none" rtlCol="0">
            <a:spAutoFit/>
          </a:bodyPr>
          <a:lstStyle/>
          <a:p>
            <a:r>
              <a:rPr lang="en-US" sz="1200" dirty="0" smtClean="0">
                <a:solidFill>
                  <a:srgbClr val="FF0000"/>
                </a:solidFill>
              </a:rPr>
              <a:t>Fork to add specific functionality</a:t>
            </a:r>
          </a:p>
          <a:p>
            <a:r>
              <a:rPr lang="en-US" sz="1200" dirty="0" smtClean="0">
                <a:solidFill>
                  <a:srgbClr val="FF0000"/>
                </a:solidFill>
              </a:rPr>
              <a:t>Maintained separately</a:t>
            </a:r>
            <a:endParaRPr lang="en-US" sz="1200" dirty="0">
              <a:solidFill>
                <a:srgbClr val="FF0000"/>
              </a:solidFill>
            </a:endParaRPr>
          </a:p>
        </p:txBody>
      </p:sp>
      <p:sp>
        <p:nvSpPr>
          <p:cNvPr id="11" name="TextBox 10"/>
          <p:cNvSpPr txBox="1"/>
          <p:nvPr/>
        </p:nvSpPr>
        <p:spPr>
          <a:xfrm>
            <a:off x="2654920" y="2032410"/>
            <a:ext cx="1043876" cy="461665"/>
          </a:xfrm>
          <a:prstGeom prst="rect">
            <a:avLst/>
          </a:prstGeom>
          <a:noFill/>
        </p:spPr>
        <p:txBody>
          <a:bodyPr wrap="none" rtlCol="0">
            <a:spAutoFit/>
          </a:bodyPr>
          <a:lstStyle/>
          <a:p>
            <a:r>
              <a:rPr lang="en-US" sz="1200" dirty="0" err="1" smtClean="0">
                <a:solidFill>
                  <a:srgbClr val="FF0000"/>
                </a:solidFill>
              </a:rPr>
              <a:t>Optimised</a:t>
            </a:r>
            <a:r>
              <a:rPr lang="en-US" sz="1200" dirty="0" smtClean="0">
                <a:solidFill>
                  <a:srgbClr val="FF0000"/>
                </a:solidFill>
              </a:rPr>
              <a:t> for </a:t>
            </a:r>
            <a:br>
              <a:rPr lang="en-US" sz="1200" dirty="0" smtClean="0">
                <a:solidFill>
                  <a:srgbClr val="FF0000"/>
                </a:solidFill>
              </a:rPr>
            </a:br>
            <a:r>
              <a:rPr lang="en-US" sz="1200" dirty="0" smtClean="0">
                <a:solidFill>
                  <a:srgbClr val="FF0000"/>
                </a:solidFill>
              </a:rPr>
              <a:t>hardware</a:t>
            </a:r>
            <a:endParaRPr lang="en-US" sz="1200" dirty="0">
              <a:solidFill>
                <a:srgbClr val="FF0000"/>
              </a:solidFill>
            </a:endParaRPr>
          </a:p>
        </p:txBody>
      </p:sp>
      <p:sp>
        <p:nvSpPr>
          <p:cNvPr id="12" name="TextBox 11"/>
          <p:cNvSpPr txBox="1"/>
          <p:nvPr/>
        </p:nvSpPr>
        <p:spPr>
          <a:xfrm>
            <a:off x="5065218" y="2294062"/>
            <a:ext cx="1377300" cy="461665"/>
          </a:xfrm>
          <a:prstGeom prst="rect">
            <a:avLst/>
          </a:prstGeom>
          <a:noFill/>
        </p:spPr>
        <p:txBody>
          <a:bodyPr wrap="none" rtlCol="0">
            <a:spAutoFit/>
          </a:bodyPr>
          <a:lstStyle/>
          <a:p>
            <a:r>
              <a:rPr lang="en-US" sz="1200" dirty="0" smtClean="0">
                <a:solidFill>
                  <a:srgbClr val="FF0000"/>
                </a:solidFill>
              </a:rPr>
              <a:t>Facilitate hardware</a:t>
            </a:r>
            <a:br>
              <a:rPr lang="en-US" sz="1200" dirty="0" smtClean="0">
                <a:solidFill>
                  <a:srgbClr val="FF0000"/>
                </a:solidFill>
              </a:rPr>
            </a:br>
            <a:r>
              <a:rPr lang="en-US" sz="1200" dirty="0" smtClean="0">
                <a:solidFill>
                  <a:srgbClr val="FF0000"/>
                </a:solidFill>
              </a:rPr>
              <a:t>sales</a:t>
            </a:r>
            <a:endParaRPr lang="en-US" sz="1200" dirty="0">
              <a:solidFill>
                <a:srgbClr val="FF0000"/>
              </a:solidFill>
            </a:endParaRPr>
          </a:p>
        </p:txBody>
      </p:sp>
      <p:sp>
        <p:nvSpPr>
          <p:cNvPr id="13" name="TextBox 12"/>
          <p:cNvSpPr txBox="1"/>
          <p:nvPr/>
        </p:nvSpPr>
        <p:spPr>
          <a:xfrm>
            <a:off x="5587156" y="4782628"/>
            <a:ext cx="1736373" cy="461665"/>
          </a:xfrm>
          <a:prstGeom prst="rect">
            <a:avLst/>
          </a:prstGeom>
          <a:noFill/>
        </p:spPr>
        <p:txBody>
          <a:bodyPr wrap="none" rtlCol="0">
            <a:spAutoFit/>
          </a:bodyPr>
          <a:lstStyle/>
          <a:p>
            <a:r>
              <a:rPr lang="en-US" sz="1200" dirty="0" smtClean="0">
                <a:solidFill>
                  <a:srgbClr val="FF0000"/>
                </a:solidFill>
              </a:rPr>
              <a:t>Exploit new techniques / </a:t>
            </a:r>
            <a:br>
              <a:rPr lang="en-US" sz="1200" dirty="0" smtClean="0">
                <a:solidFill>
                  <a:srgbClr val="FF0000"/>
                </a:solidFill>
              </a:rPr>
            </a:br>
            <a:r>
              <a:rPr lang="en-US" sz="1200" dirty="0" smtClean="0">
                <a:solidFill>
                  <a:srgbClr val="FF0000"/>
                </a:solidFill>
              </a:rPr>
              <a:t>architectures</a:t>
            </a:r>
            <a:endParaRPr lang="en-US" sz="1200" dirty="0">
              <a:solidFill>
                <a:srgbClr val="FF0000"/>
              </a:solidFill>
            </a:endParaRPr>
          </a:p>
        </p:txBody>
      </p:sp>
    </p:spTree>
    <p:extLst>
      <p:ext uri="{BB962C8B-B14F-4D97-AF65-F5344CB8AC3E}">
        <p14:creationId xmlns:p14="http://schemas.microsoft.com/office/powerpoint/2010/main" val="28140242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Open Source lets others benefit</a:t>
            </a:r>
            <a:endParaRPr lang="en-US" dirty="0"/>
          </a:p>
        </p:txBody>
      </p:sp>
      <p:pic>
        <p:nvPicPr>
          <p:cNvPr id="3" name="Picture 2"/>
          <p:cNvPicPr>
            <a:picLocks noChangeAspect="1"/>
          </p:cNvPicPr>
          <p:nvPr/>
        </p:nvPicPr>
        <p:blipFill>
          <a:blip r:embed="rId3"/>
          <a:stretch>
            <a:fillRect/>
          </a:stretch>
        </p:blipFill>
        <p:spPr>
          <a:xfrm>
            <a:off x="0" y="0"/>
            <a:ext cx="9144000" cy="6842191"/>
          </a:xfrm>
          <a:prstGeom prst="rect">
            <a:avLst/>
          </a:prstGeom>
        </p:spPr>
      </p:pic>
      <p:sp>
        <p:nvSpPr>
          <p:cNvPr id="4" name="TextBox 3"/>
          <p:cNvSpPr txBox="1"/>
          <p:nvPr/>
        </p:nvSpPr>
        <p:spPr>
          <a:xfrm>
            <a:off x="0" y="6165304"/>
            <a:ext cx="3687728" cy="646331"/>
          </a:xfrm>
          <a:prstGeom prst="rect">
            <a:avLst/>
          </a:prstGeom>
          <a:solidFill>
            <a:schemeClr val="bg1"/>
          </a:solidFill>
        </p:spPr>
        <p:txBody>
          <a:bodyPr wrap="none" rtlCol="0">
            <a:spAutoFit/>
          </a:bodyPr>
          <a:lstStyle/>
          <a:p>
            <a:r>
              <a:rPr lang="en-US" dirty="0" smtClean="0"/>
              <a:t>Slide courtesy of Nancy Wilkins-</a:t>
            </a:r>
            <a:r>
              <a:rPr lang="en-US" dirty="0" err="1" smtClean="0"/>
              <a:t>Diehr</a:t>
            </a:r>
            <a:endParaRPr lang="en-US" dirty="0" smtClean="0"/>
          </a:p>
          <a:p>
            <a:r>
              <a:rPr lang="en-US" dirty="0" smtClean="0"/>
              <a:t>BEAST software licensed under LGPL</a:t>
            </a:r>
          </a:p>
        </p:txBody>
      </p:sp>
    </p:spTree>
    <p:extLst>
      <p:ext uri="{BB962C8B-B14F-4D97-AF65-F5344CB8AC3E}">
        <p14:creationId xmlns:p14="http://schemas.microsoft.com/office/powerpoint/2010/main" val="367883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53229" y="404664"/>
            <a:ext cx="8430488" cy="5262979"/>
          </a:xfrm>
          <a:prstGeom prst="rect">
            <a:avLst/>
          </a:prstGeom>
          <a:noFill/>
        </p:spPr>
        <p:txBody>
          <a:bodyPr wrap="square" rtlCol="0">
            <a:spAutoFit/>
          </a:bodyPr>
          <a:lstStyle/>
          <a:p>
            <a:r>
              <a:rPr lang="en-US" sz="4800" b="1" dirty="0" smtClean="0">
                <a:solidFill>
                  <a:prstClr val="white"/>
                </a:solidFill>
                <a:latin typeface="Helvetica"/>
                <a:cs typeface="Helvetica"/>
              </a:rPr>
              <a:t>Software sustainability </a:t>
            </a:r>
            <a:br>
              <a:rPr lang="en-US" sz="4800" b="1" dirty="0" smtClean="0">
                <a:solidFill>
                  <a:prstClr val="white"/>
                </a:solidFill>
                <a:latin typeface="Helvetica"/>
                <a:cs typeface="Helvetica"/>
              </a:rPr>
            </a:br>
            <a:r>
              <a:rPr lang="en-US" sz="4800" dirty="0" smtClean="0">
                <a:solidFill>
                  <a:prstClr val="white"/>
                </a:solidFill>
                <a:latin typeface="Helvetica"/>
                <a:cs typeface="Helvetica"/>
              </a:rPr>
              <a:t>is more than writing good code, it’s about </a:t>
            </a:r>
            <a:r>
              <a:rPr lang="en-US" sz="4800" i="1" dirty="0" smtClean="0">
                <a:solidFill>
                  <a:prstClr val="white"/>
                </a:solidFill>
                <a:latin typeface="Helvetica"/>
                <a:cs typeface="Helvetica"/>
              </a:rPr>
              <a:t>cultivating </a:t>
            </a:r>
            <a:r>
              <a:rPr lang="en-US" sz="4800" dirty="0" smtClean="0">
                <a:solidFill>
                  <a:prstClr val="white"/>
                </a:solidFill>
                <a:latin typeface="Helvetica"/>
                <a:cs typeface="Helvetica"/>
              </a:rPr>
              <a:t>skills, community and cultural change</a:t>
            </a:r>
            <a:r>
              <a:rPr lang="is-IS" sz="4800" dirty="0" smtClean="0">
                <a:solidFill>
                  <a:prstClr val="white"/>
                </a:solidFill>
                <a:latin typeface="Helvetica"/>
                <a:cs typeface="Helvetica"/>
              </a:rPr>
              <a:t>…</a:t>
            </a:r>
            <a:endParaRPr lang="en-US" sz="4800" dirty="0" smtClean="0">
              <a:solidFill>
                <a:prstClr val="white"/>
              </a:solidFill>
              <a:latin typeface="Helvetica"/>
              <a:cs typeface="Helvetica"/>
            </a:endParaRPr>
          </a:p>
          <a:p>
            <a:endParaRPr lang="en-US" sz="4800" i="1" dirty="0">
              <a:solidFill>
                <a:prstClr val="white"/>
              </a:solidFill>
              <a:latin typeface="Helvetica"/>
              <a:cs typeface="Helvetica"/>
            </a:endParaRPr>
          </a:p>
          <a:p>
            <a:r>
              <a:rPr lang="is-IS" sz="4800" i="1" dirty="0" smtClean="0">
                <a:solidFill>
                  <a:prstClr val="white"/>
                </a:solidFill>
                <a:latin typeface="Helvetica"/>
                <a:cs typeface="Helvetica"/>
              </a:rPr>
              <a:t>… a</a:t>
            </a:r>
            <a:r>
              <a:rPr lang="en-US" sz="4800" i="1" dirty="0" err="1" smtClean="0">
                <a:solidFill>
                  <a:prstClr val="white"/>
                </a:solidFill>
                <a:latin typeface="Helvetica"/>
                <a:cs typeface="Helvetica"/>
              </a:rPr>
              <a:t>nd</a:t>
            </a:r>
            <a:r>
              <a:rPr lang="en-US" sz="4800" i="1" dirty="0" smtClean="0">
                <a:solidFill>
                  <a:prstClr val="white"/>
                </a:solidFill>
                <a:latin typeface="Helvetica"/>
                <a:cs typeface="Helvetica"/>
              </a:rPr>
              <a:t> it starts with you.</a:t>
            </a:r>
          </a:p>
        </p:txBody>
      </p:sp>
      <p:pic>
        <p:nvPicPr>
          <p:cNvPr id="18" name="Picture 17" descr="SSI_LogoWhite.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84672" y="5912743"/>
            <a:ext cx="2599045" cy="735421"/>
          </a:xfrm>
          <a:prstGeom prst="rect">
            <a:avLst/>
          </a:prstGeom>
        </p:spPr>
      </p:pic>
      <p:sp>
        <p:nvSpPr>
          <p:cNvPr id="4" name="TextBox 3"/>
          <p:cNvSpPr txBox="1"/>
          <p:nvPr/>
        </p:nvSpPr>
        <p:spPr>
          <a:xfrm>
            <a:off x="-36512" y="5877272"/>
            <a:ext cx="6221184" cy="830997"/>
          </a:xfrm>
          <a:prstGeom prst="rect">
            <a:avLst/>
          </a:prstGeom>
          <a:noFill/>
        </p:spPr>
        <p:txBody>
          <a:bodyPr wrap="square" rtlCol="0">
            <a:spAutoFit/>
          </a:bodyPr>
          <a:lstStyle/>
          <a:p>
            <a:r>
              <a:rPr lang="en-US" sz="2400" dirty="0" smtClean="0">
                <a:solidFill>
                  <a:schemeClr val="bg1"/>
                </a:solidFill>
              </a:rPr>
              <a:t>Slides</a:t>
            </a:r>
            <a:r>
              <a:rPr lang="en-GB" sz="2400" dirty="0" smtClean="0">
                <a:solidFill>
                  <a:schemeClr val="bg1"/>
                </a:solidFill>
              </a:rPr>
              <a:t>: </a:t>
            </a:r>
            <a:br>
              <a:rPr lang="en-GB" sz="2400" dirty="0" smtClean="0">
                <a:solidFill>
                  <a:schemeClr val="bg1"/>
                </a:solidFill>
              </a:rPr>
            </a:br>
            <a:r>
              <a:rPr lang="ro-RO" sz="2400" i="1" dirty="0" smtClean="0">
                <a:solidFill>
                  <a:schemeClr val="bg1"/>
                </a:solidFill>
              </a:rPr>
              <a:t>http</a:t>
            </a:r>
            <a:r>
              <a:rPr lang="ro-RO" sz="2400" i="1" dirty="0">
                <a:solidFill>
                  <a:schemeClr val="bg1"/>
                </a:solidFill>
              </a:rPr>
              <a:t>://</a:t>
            </a:r>
            <a:r>
              <a:rPr lang="ro-RO" sz="2400" i="1" dirty="0" err="1">
                <a:solidFill>
                  <a:schemeClr val="bg1"/>
                </a:solidFill>
              </a:rPr>
              <a:t>dx.doi.org</a:t>
            </a:r>
            <a:r>
              <a:rPr lang="ro-RO" sz="2400" i="1" dirty="0" smtClean="0">
                <a:solidFill>
                  <a:schemeClr val="bg1"/>
                </a:solidFill>
              </a:rPr>
              <a:t>/</a:t>
            </a:r>
            <a:r>
              <a:rPr lang="it-IT" sz="2400" i="1" dirty="0" smtClean="0">
                <a:solidFill>
                  <a:schemeClr val="bg1"/>
                </a:solidFill>
              </a:rPr>
              <a:t>10.6084/m9.figshare.4168017 </a:t>
            </a:r>
            <a:endParaRPr lang="en-US" sz="2400" dirty="0">
              <a:solidFill>
                <a:schemeClr val="bg1"/>
              </a:solidFill>
            </a:endParaRPr>
          </a:p>
        </p:txBody>
      </p:sp>
    </p:spTree>
    <p:extLst>
      <p:ext uri="{BB962C8B-B14F-4D97-AF65-F5344CB8AC3E}">
        <p14:creationId xmlns:p14="http://schemas.microsoft.com/office/powerpoint/2010/main" val="3337555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Find out more about the SSI</a:t>
            </a:r>
            <a:endParaRPr lang="en-US" dirty="0"/>
          </a:p>
        </p:txBody>
      </p:sp>
      <p:sp>
        <p:nvSpPr>
          <p:cNvPr id="2" name="Content Placeholder 1"/>
          <p:cNvSpPr>
            <a:spLocks noGrp="1"/>
          </p:cNvSpPr>
          <p:nvPr>
            <p:ph idx="1"/>
          </p:nvPr>
        </p:nvSpPr>
        <p:spPr>
          <a:xfrm>
            <a:off x="333375" y="1600200"/>
            <a:ext cx="8353425" cy="5029200"/>
          </a:xfrm>
        </p:spPr>
        <p:txBody>
          <a:bodyPr>
            <a:normAutofit fontScale="70000" lnSpcReduction="20000"/>
          </a:bodyPr>
          <a:lstStyle/>
          <a:p>
            <a:r>
              <a:rPr lang="en-US" dirty="0" smtClean="0"/>
              <a:t>Community Engagement (Lead: </a:t>
            </a:r>
            <a:r>
              <a:rPr lang="en-US" dirty="0" err="1" smtClean="0"/>
              <a:t>Shoaib</a:t>
            </a:r>
            <a:r>
              <a:rPr lang="en-US" dirty="0" smtClean="0"/>
              <a:t> Sufi)</a:t>
            </a:r>
          </a:p>
          <a:p>
            <a:pPr lvl="1"/>
            <a:r>
              <a:rPr lang="en-US" dirty="0" smtClean="0">
                <a:hlinkClick r:id="rId3"/>
              </a:rPr>
              <a:t>Fellowship Programme</a:t>
            </a:r>
            <a:endParaRPr lang="en-US" dirty="0" smtClean="0"/>
          </a:p>
          <a:p>
            <a:pPr lvl="1"/>
            <a:r>
              <a:rPr lang="en-US" dirty="0" smtClean="0">
                <a:hlinkClick r:id="rId4"/>
              </a:rPr>
              <a:t>Events and Workshops</a:t>
            </a:r>
            <a:endParaRPr lang="en-US" dirty="0" smtClean="0"/>
          </a:p>
          <a:p>
            <a:r>
              <a:rPr lang="en-US" dirty="0" smtClean="0"/>
              <a:t>Consultancy (Lead: Steve Crouch)</a:t>
            </a:r>
          </a:p>
          <a:p>
            <a:pPr lvl="1"/>
            <a:r>
              <a:rPr lang="en-US" dirty="0" smtClean="0">
                <a:hlinkClick r:id="rId5"/>
              </a:rPr>
              <a:t>Open Call for Projects</a:t>
            </a:r>
            <a:r>
              <a:rPr lang="en-US" dirty="0" smtClean="0"/>
              <a:t> / </a:t>
            </a:r>
            <a:r>
              <a:rPr lang="en-US" dirty="0" smtClean="0">
                <a:hlinkClick r:id="rId6"/>
              </a:rPr>
              <a:t>Collaborations</a:t>
            </a:r>
            <a:endParaRPr lang="en-US" dirty="0" smtClean="0"/>
          </a:p>
          <a:p>
            <a:pPr lvl="1"/>
            <a:r>
              <a:rPr lang="en-US" dirty="0" smtClean="0">
                <a:hlinkClick r:id="rId7"/>
              </a:rPr>
              <a:t>Software Evaluation</a:t>
            </a:r>
            <a:endParaRPr lang="en-US" dirty="0" smtClean="0"/>
          </a:p>
          <a:p>
            <a:r>
              <a:rPr lang="en-US" dirty="0" smtClean="0"/>
              <a:t>Policy and Publicity (Lead: Simon </a:t>
            </a:r>
            <a:r>
              <a:rPr lang="en-US" dirty="0" err="1" smtClean="0"/>
              <a:t>Hettrick</a:t>
            </a:r>
            <a:r>
              <a:rPr lang="en-US" dirty="0" smtClean="0"/>
              <a:t>)</a:t>
            </a:r>
          </a:p>
          <a:p>
            <a:pPr lvl="1"/>
            <a:r>
              <a:rPr lang="en-US" dirty="0" smtClean="0">
                <a:hlinkClick r:id="rId8"/>
              </a:rPr>
              <a:t>Case Studies</a:t>
            </a:r>
            <a:r>
              <a:rPr lang="en-US" dirty="0" smtClean="0"/>
              <a:t> / </a:t>
            </a:r>
            <a:r>
              <a:rPr lang="en-US" dirty="0" smtClean="0">
                <a:hlinkClick r:id="rId9"/>
              </a:rPr>
              <a:t>Policy Campaigns</a:t>
            </a:r>
            <a:endParaRPr lang="en-US" dirty="0" smtClean="0"/>
          </a:p>
          <a:p>
            <a:pPr lvl="1"/>
            <a:r>
              <a:rPr lang="en-US" dirty="0" smtClean="0">
                <a:hlinkClick r:id="rId10"/>
              </a:rPr>
              <a:t>Software and Research Blog</a:t>
            </a:r>
            <a:endParaRPr lang="en-US" dirty="0" smtClean="0"/>
          </a:p>
          <a:p>
            <a:r>
              <a:rPr lang="en-US" dirty="0" smtClean="0"/>
              <a:t>Training (Lead: Aleksandra </a:t>
            </a:r>
            <a:r>
              <a:rPr lang="en-US" dirty="0" err="1" smtClean="0"/>
              <a:t>Nenadic</a:t>
            </a:r>
            <a:r>
              <a:rPr lang="en-US" dirty="0" smtClean="0"/>
              <a:t>)</a:t>
            </a:r>
          </a:p>
          <a:p>
            <a:pPr lvl="1"/>
            <a:r>
              <a:rPr lang="en-US" dirty="0" smtClean="0">
                <a:hlinkClick r:id="rId11"/>
              </a:rPr>
              <a:t>Software Carpentry</a:t>
            </a:r>
            <a:r>
              <a:rPr lang="en-US" dirty="0" smtClean="0"/>
              <a:t> (300+ students/year)</a:t>
            </a:r>
          </a:p>
          <a:p>
            <a:pPr lvl="1"/>
            <a:r>
              <a:rPr lang="en-US" dirty="0" smtClean="0">
                <a:hlinkClick r:id="rId12"/>
              </a:rPr>
              <a:t>Guides</a:t>
            </a:r>
            <a:r>
              <a:rPr lang="en-US" dirty="0" smtClean="0"/>
              <a:t> and </a:t>
            </a:r>
            <a:r>
              <a:rPr lang="en-US" dirty="0" smtClean="0">
                <a:hlinkClick r:id="rId13"/>
              </a:rPr>
              <a:t>Top Tips</a:t>
            </a:r>
            <a:endParaRPr lang="en-US" dirty="0" smtClean="0"/>
          </a:p>
          <a:p>
            <a:r>
              <a:rPr lang="en-US" dirty="0" smtClean="0">
                <a:hlinkClick r:id="rId14" action="ppaction://hlinkfile"/>
              </a:rPr>
              <a:t>Journal of Open Research Software</a:t>
            </a:r>
            <a:r>
              <a:rPr lang="en-US" dirty="0" smtClean="0"/>
              <a:t> (Editor: Neil Chue Hong)</a:t>
            </a:r>
            <a:br>
              <a:rPr lang="en-US" dirty="0" smtClean="0"/>
            </a:br>
            <a:r>
              <a:rPr lang="en-US" dirty="0" smtClean="0"/>
              <a:t>	</a:t>
            </a:r>
          </a:p>
          <a:p>
            <a:r>
              <a:rPr lang="en-GB" sz="2323" dirty="0" smtClean="0"/>
              <a:t>Collaboration between universities of Edinburgh, Manchester, Oxford and Southampton</a:t>
            </a:r>
            <a:br>
              <a:rPr lang="en-GB" sz="2323" dirty="0" smtClean="0"/>
            </a:br>
            <a:r>
              <a:rPr lang="en-US" sz="2400" dirty="0">
                <a:solidFill>
                  <a:prstClr val="black"/>
                </a:solidFill>
              </a:rPr>
              <a:t>Supported by EPSRC Grant EP/H043160/1 </a:t>
            </a:r>
            <a:r>
              <a:rPr lang="en-US" sz="2400" dirty="0" smtClean="0">
                <a:solidFill>
                  <a:prstClr val="black"/>
                </a:solidFill>
              </a:rPr>
              <a:t>+ </a:t>
            </a:r>
            <a:r>
              <a:rPr lang="en-US" sz="2400" dirty="0">
                <a:solidFill>
                  <a:prstClr val="black"/>
                </a:solidFill>
              </a:rPr>
              <a:t>EPSRC/ESRC/BBSRC grant EP/N006410/1 </a:t>
            </a:r>
          </a:p>
          <a:p>
            <a:endParaRPr lang="en-GB" sz="2323" dirty="0" smtClean="0"/>
          </a:p>
          <a:p>
            <a:endParaRPr lang="en-US" dirty="0" smtClean="0"/>
          </a:p>
        </p:txBody>
      </p:sp>
      <p:pic>
        <p:nvPicPr>
          <p:cNvPr id="5" name="Picture 4" descr="logomanchester"/>
          <p:cNvPicPr>
            <a:picLocks noChangeAspect="1" noChangeArrowheads="1"/>
          </p:cNvPicPr>
          <p:nvPr/>
        </p:nvPicPr>
        <p:blipFill>
          <a:blip r:embed="rId15"/>
          <a:srcRect/>
          <a:stretch>
            <a:fillRect/>
          </a:stretch>
        </p:blipFill>
        <p:spPr bwMode="auto">
          <a:xfrm>
            <a:off x="7894549" y="2777412"/>
            <a:ext cx="1066800" cy="364372"/>
          </a:xfrm>
          <a:prstGeom prst="rect">
            <a:avLst/>
          </a:prstGeom>
          <a:noFill/>
          <a:ln w="9525">
            <a:noFill/>
            <a:miter lim="800000"/>
            <a:headEnd/>
            <a:tailEnd/>
          </a:ln>
        </p:spPr>
      </p:pic>
      <p:pic>
        <p:nvPicPr>
          <p:cNvPr id="6" name="Picture 5" descr="EUcrest-official-noborder"/>
          <p:cNvPicPr>
            <a:picLocks noChangeAspect="1" noChangeArrowheads="1"/>
          </p:cNvPicPr>
          <p:nvPr/>
        </p:nvPicPr>
        <p:blipFill>
          <a:blip r:embed="rId16"/>
          <a:srcRect/>
          <a:stretch>
            <a:fillRect/>
          </a:stretch>
        </p:blipFill>
        <p:spPr bwMode="auto">
          <a:xfrm>
            <a:off x="7924801" y="1600200"/>
            <a:ext cx="1036548" cy="1013253"/>
          </a:xfrm>
          <a:prstGeom prst="rect">
            <a:avLst/>
          </a:prstGeom>
          <a:noFill/>
          <a:ln w="9525">
            <a:noFill/>
            <a:miter lim="800000"/>
            <a:headEnd/>
            <a:tailEnd/>
          </a:ln>
        </p:spPr>
      </p:pic>
      <p:pic>
        <p:nvPicPr>
          <p:cNvPr id="7" name="Picture 9"/>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7924801" y="4572000"/>
            <a:ext cx="1066799" cy="246184"/>
          </a:xfrm>
          <a:prstGeom prst="rect">
            <a:avLst/>
          </a:prstGeom>
          <a:noFill/>
          <a:ln w="9525">
            <a:noFill/>
            <a:miter lim="800000"/>
            <a:headEnd/>
            <a:tailEnd/>
          </a:ln>
        </p:spPr>
      </p:pic>
      <p:pic>
        <p:nvPicPr>
          <p:cNvPr id="8" name="Picture 7"/>
          <p:cNvPicPr>
            <a:picLocks noChangeAspect="1"/>
          </p:cNvPicPr>
          <p:nvPr/>
        </p:nvPicPr>
        <p:blipFill>
          <a:blip r:embed="rId18" cstate="screen">
            <a:extLst>
              <a:ext uri="{28A0092B-C50C-407E-A947-70E740481C1C}">
                <a14:useLocalDpi xmlns:a14="http://schemas.microsoft.com/office/drawing/2010/main"/>
              </a:ext>
            </a:extLst>
          </a:blip>
          <a:srcRect l="12245"/>
          <a:stretch>
            <a:fillRect/>
          </a:stretch>
        </p:blipFill>
        <p:spPr>
          <a:xfrm>
            <a:off x="7933695" y="3352800"/>
            <a:ext cx="1002254" cy="990600"/>
          </a:xfrm>
          <a:prstGeom prst="rect">
            <a:avLst/>
          </a:prstGeom>
        </p:spPr>
      </p:pic>
      <p:pic>
        <p:nvPicPr>
          <p:cNvPr id="10" name="Picture 9"/>
          <p:cNvPicPr>
            <a:picLocks noChangeAspect="1"/>
          </p:cNvPicPr>
          <p:nvPr/>
        </p:nvPicPr>
        <p:blipFill>
          <a:blip r:embed="rId19"/>
          <a:stretch>
            <a:fillRect/>
          </a:stretch>
        </p:blipFill>
        <p:spPr>
          <a:xfrm>
            <a:off x="8026400" y="6464300"/>
            <a:ext cx="1117600" cy="393700"/>
          </a:xfrm>
          <a:prstGeom prst="rect">
            <a:avLst/>
          </a:prstGeom>
        </p:spPr>
      </p:pic>
      <p:pic>
        <p:nvPicPr>
          <p:cNvPr id="9" name="Picture 8"/>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8001000" y="4953000"/>
            <a:ext cx="914400" cy="535577"/>
          </a:xfrm>
          <a:prstGeom prst="rect">
            <a:avLst/>
          </a:prstGeom>
        </p:spPr>
      </p:pic>
      <p:pic>
        <p:nvPicPr>
          <p:cNvPr id="11" name="Picture 10"/>
          <p:cNvPicPr>
            <a:picLocks noChangeAspect="1"/>
          </p:cNvPicPr>
          <p:nvPr/>
        </p:nvPicPr>
        <p:blipFill>
          <a:blip r:embed="rId2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24800" y="5638801"/>
            <a:ext cx="1097279" cy="304800"/>
          </a:xfrm>
          <a:prstGeom prst="rect">
            <a:avLst/>
          </a:prstGeom>
        </p:spPr>
      </p:pic>
      <p:pic>
        <p:nvPicPr>
          <p:cNvPr id="12" name="Picture 11"/>
          <p:cNvPicPr>
            <a:picLocks noChangeAspect="1"/>
          </p:cNvPicPr>
          <p:nvPr/>
        </p:nvPicPr>
        <p:blipFill>
          <a:blip r:embed="rId22"/>
          <a:stretch>
            <a:fillRect/>
          </a:stretch>
        </p:blipFill>
        <p:spPr>
          <a:xfrm>
            <a:off x="8382000" y="6019800"/>
            <a:ext cx="533400" cy="297305"/>
          </a:xfrm>
          <a:prstGeom prst="rect">
            <a:avLst/>
          </a:prstGeom>
        </p:spPr>
      </p:pic>
    </p:spTree>
    <p:extLst>
      <p:ext uri="{BB962C8B-B14F-4D97-AF65-F5344CB8AC3E}">
        <p14:creationId xmlns:p14="http://schemas.microsoft.com/office/powerpoint/2010/main" val="1259250212"/>
      </p:ext>
    </p:extLst>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reading</a:t>
            </a:r>
            <a:endParaRPr lang="en-US" dirty="0"/>
          </a:p>
        </p:txBody>
      </p:sp>
      <p:sp>
        <p:nvSpPr>
          <p:cNvPr id="3" name="Content Placeholder 2"/>
          <p:cNvSpPr>
            <a:spLocks noGrp="1"/>
          </p:cNvSpPr>
          <p:nvPr>
            <p:ph idx="1"/>
          </p:nvPr>
        </p:nvSpPr>
        <p:spPr>
          <a:xfrm>
            <a:off x="333375" y="1600200"/>
            <a:ext cx="8451093" cy="4925144"/>
          </a:xfrm>
        </p:spPr>
        <p:txBody>
          <a:bodyPr>
            <a:normAutofit fontScale="92500" lnSpcReduction="10000"/>
          </a:bodyPr>
          <a:lstStyle/>
          <a:p>
            <a:r>
              <a:rPr lang="en-US" sz="2200" dirty="0" smtClean="0"/>
              <a:t>Wilson, G et al, (2014) Best Practices for Scientific Computing, </a:t>
            </a:r>
            <a:r>
              <a:rPr lang="en-US" sz="2200" dirty="0" err="1" smtClean="0"/>
              <a:t>PLoS</a:t>
            </a:r>
            <a:r>
              <a:rPr lang="en-US" sz="2200" dirty="0" smtClean="0"/>
              <a:t> Biology</a:t>
            </a:r>
            <a:r>
              <a:rPr lang="en-US" sz="2200" dirty="0"/>
              <a:t>, </a:t>
            </a:r>
            <a:r>
              <a:rPr lang="en-US" sz="2200" dirty="0" smtClean="0"/>
              <a:t>DOI: 10.1371</a:t>
            </a:r>
            <a:r>
              <a:rPr lang="en-US" sz="2200" dirty="0"/>
              <a:t>/journal.pbio.1001745</a:t>
            </a:r>
            <a:endParaRPr lang="en-US" sz="2200" dirty="0" smtClean="0"/>
          </a:p>
          <a:p>
            <a:r>
              <a:rPr lang="en-US" sz="2200" dirty="0" err="1" smtClean="0"/>
              <a:t>Stodden</a:t>
            </a:r>
            <a:r>
              <a:rPr lang="en-US" sz="2200" dirty="0"/>
              <a:t>, V and </a:t>
            </a:r>
            <a:r>
              <a:rPr lang="en-US" sz="2200" dirty="0" err="1"/>
              <a:t>Miguez</a:t>
            </a:r>
            <a:r>
              <a:rPr lang="en-US" sz="2200" dirty="0"/>
              <a:t>, S </a:t>
            </a:r>
            <a:r>
              <a:rPr lang="en-US" sz="2200" dirty="0" smtClean="0"/>
              <a:t>(2014 )Best </a:t>
            </a:r>
            <a:r>
              <a:rPr lang="en-US" sz="2200" dirty="0"/>
              <a:t>Practices for Computational </a:t>
            </a:r>
            <a:r>
              <a:rPr lang="en-US" sz="2200" dirty="0" smtClean="0"/>
              <a:t>Science: Software </a:t>
            </a:r>
            <a:r>
              <a:rPr lang="en-US" sz="2200" dirty="0"/>
              <a:t>Infrastructure and Environments for Reproducible and </a:t>
            </a:r>
            <a:r>
              <a:rPr lang="en-US" sz="2200" dirty="0" smtClean="0"/>
              <a:t>Extensible Research</a:t>
            </a:r>
            <a:r>
              <a:rPr lang="en-US" sz="2200" dirty="0"/>
              <a:t>. Journal of Open Research Software, 2(1): e21, pp. 1-6, </a:t>
            </a:r>
            <a:r>
              <a:rPr lang="en-US" sz="2200" dirty="0" smtClean="0"/>
              <a:t>DOI: </a:t>
            </a:r>
            <a:r>
              <a:rPr lang="en-US" sz="2200" dirty="0" smtClean="0">
                <a:hlinkClick r:id="rId2"/>
              </a:rPr>
              <a:t>10.5334</a:t>
            </a:r>
            <a:r>
              <a:rPr lang="en-US" sz="2200" dirty="0">
                <a:hlinkClick r:id="rId2"/>
              </a:rPr>
              <a:t>/</a:t>
            </a:r>
            <a:r>
              <a:rPr lang="en-US" sz="2200" dirty="0" smtClean="0">
                <a:hlinkClick r:id="rId2"/>
              </a:rPr>
              <a:t>jors.ay</a:t>
            </a:r>
            <a:endParaRPr lang="en-US" sz="2200" dirty="0" smtClean="0"/>
          </a:p>
          <a:p>
            <a:r>
              <a:rPr lang="en-US" sz="2200" dirty="0" smtClean="0"/>
              <a:t>Osborne </a:t>
            </a:r>
            <a:r>
              <a:rPr lang="en-US" sz="2200" dirty="0"/>
              <a:t>JM, </a:t>
            </a:r>
            <a:r>
              <a:rPr lang="en-US" sz="2200" dirty="0" err="1"/>
              <a:t>Bernabeu</a:t>
            </a:r>
            <a:r>
              <a:rPr lang="en-US" sz="2200" dirty="0"/>
              <a:t> MO, </a:t>
            </a:r>
            <a:r>
              <a:rPr lang="en-US" sz="2200" dirty="0" err="1"/>
              <a:t>Bruna</a:t>
            </a:r>
            <a:r>
              <a:rPr lang="en-US" sz="2200" dirty="0"/>
              <a:t> M, </a:t>
            </a:r>
            <a:r>
              <a:rPr lang="en-US" sz="2200" dirty="0" err="1"/>
              <a:t>Calderhead</a:t>
            </a:r>
            <a:r>
              <a:rPr lang="en-US" sz="2200" dirty="0"/>
              <a:t> B, Cooper J, </a:t>
            </a:r>
            <a:r>
              <a:rPr lang="en-US" sz="2200" dirty="0" err="1"/>
              <a:t>Dalchau</a:t>
            </a:r>
            <a:r>
              <a:rPr lang="en-US" sz="2200" dirty="0"/>
              <a:t> N, et al. (2014) Ten Simple Rules for Effective Computational Research. </a:t>
            </a:r>
            <a:r>
              <a:rPr lang="en-US" sz="2200" dirty="0" err="1"/>
              <a:t>PLoS</a:t>
            </a:r>
            <a:r>
              <a:rPr lang="en-US" sz="2200" dirty="0"/>
              <a:t> </a:t>
            </a:r>
            <a:r>
              <a:rPr lang="en-US" sz="2200" dirty="0" err="1"/>
              <a:t>Comput</a:t>
            </a:r>
            <a:r>
              <a:rPr lang="en-US" sz="2200" dirty="0"/>
              <a:t> </a:t>
            </a:r>
            <a:r>
              <a:rPr lang="en-US" sz="2200" dirty="0" err="1"/>
              <a:t>Biol</a:t>
            </a:r>
            <a:r>
              <a:rPr lang="en-US" sz="2200" dirty="0"/>
              <a:t> 10(3): e1003506. </a:t>
            </a:r>
            <a:r>
              <a:rPr lang="en-US" sz="2200" dirty="0" smtClean="0"/>
              <a:t>doi:10.1371</a:t>
            </a:r>
            <a:r>
              <a:rPr lang="en-US" sz="2200" dirty="0"/>
              <a:t>/journal.pcbi.</a:t>
            </a:r>
            <a:r>
              <a:rPr lang="en-US" sz="2200" dirty="0" smtClean="0"/>
              <a:t>1003506</a:t>
            </a:r>
          </a:p>
          <a:p>
            <a:r>
              <a:rPr lang="en-US" sz="2200" dirty="0" err="1" smtClean="0"/>
              <a:t>Prlić</a:t>
            </a:r>
            <a:r>
              <a:rPr lang="en-US" sz="2200" dirty="0" smtClean="0"/>
              <a:t> </a:t>
            </a:r>
            <a:r>
              <a:rPr lang="en-US" sz="2200" dirty="0"/>
              <a:t>A, Procter JB (2012) Ten Simple Rules for the Open Development of Scientific Software. </a:t>
            </a:r>
            <a:r>
              <a:rPr lang="en-US" sz="2200" dirty="0" err="1"/>
              <a:t>PLoS</a:t>
            </a:r>
            <a:r>
              <a:rPr lang="en-US" sz="2200" dirty="0"/>
              <a:t> </a:t>
            </a:r>
            <a:r>
              <a:rPr lang="en-US" sz="2200" dirty="0" err="1"/>
              <a:t>Comput</a:t>
            </a:r>
            <a:r>
              <a:rPr lang="en-US" sz="2200" dirty="0"/>
              <a:t> </a:t>
            </a:r>
            <a:r>
              <a:rPr lang="en-US" sz="2200" dirty="0" err="1"/>
              <a:t>Biol</a:t>
            </a:r>
            <a:r>
              <a:rPr lang="en-US" sz="2200" dirty="0"/>
              <a:t> 8(12): e1002802. doi:10.1371/journal.pcbi.</a:t>
            </a:r>
            <a:r>
              <a:rPr lang="en-US" sz="2200" dirty="0" smtClean="0"/>
              <a:t>1002802</a:t>
            </a:r>
          </a:p>
          <a:p>
            <a:r>
              <a:rPr lang="en-US" sz="2200" dirty="0" smtClean="0"/>
              <a:t>Jones C (2010</a:t>
            </a:r>
            <a:r>
              <a:rPr lang="en-US" sz="2200" dirty="0"/>
              <a:t>) Software Engineering Best Practices: Lessons from Successful Projects in the Top </a:t>
            </a:r>
            <a:r>
              <a:rPr lang="en-US" sz="2200" dirty="0" smtClean="0"/>
              <a:t>Companies. McGraw-Hill. </a:t>
            </a:r>
            <a:r>
              <a:rPr lang="en-US" sz="2200" dirty="0"/>
              <a:t>ISBN: 978-</a:t>
            </a:r>
            <a:r>
              <a:rPr lang="en-US" sz="2200" dirty="0" smtClean="0"/>
              <a:t>0071621618</a:t>
            </a:r>
          </a:p>
          <a:p>
            <a:r>
              <a:rPr lang="en-US" sz="2200" dirty="0" err="1" smtClean="0"/>
              <a:t>Fogel</a:t>
            </a:r>
            <a:r>
              <a:rPr lang="en-US" sz="2200" dirty="0" smtClean="0"/>
              <a:t> K (2016) Producing Open Source Software: How to run a successful free </a:t>
            </a:r>
            <a:r>
              <a:rPr lang="en-US" sz="2200" dirty="0"/>
              <a:t>software project</a:t>
            </a:r>
            <a:r>
              <a:rPr lang="en-US" sz="2200" dirty="0" smtClean="0"/>
              <a:t>. O’Reilly. Available at: </a:t>
            </a:r>
            <a:r>
              <a:rPr lang="en-US" sz="2200" dirty="0"/>
              <a:t>http://</a:t>
            </a:r>
            <a:r>
              <a:rPr lang="en-US" sz="2200" dirty="0" err="1"/>
              <a:t>producingoss.com</a:t>
            </a:r>
            <a:r>
              <a:rPr lang="en-US" sz="2200" dirty="0"/>
              <a:t>/</a:t>
            </a:r>
            <a:endParaRPr lang="en-US" sz="2200" dirty="0" smtClean="0"/>
          </a:p>
          <a:p>
            <a:endParaRPr lang="en-US" sz="2200" dirty="0" smtClean="0"/>
          </a:p>
          <a:p>
            <a:endParaRPr lang="en-US" sz="2200" dirty="0"/>
          </a:p>
        </p:txBody>
      </p:sp>
      <p:pic>
        <p:nvPicPr>
          <p:cNvPr id="4" name="Picture 3"/>
          <p:cNvPicPr>
            <a:picLocks noChangeAspect="1"/>
          </p:cNvPicPr>
          <p:nvPr/>
        </p:nvPicPr>
        <p:blipFill>
          <a:blip r:embed="rId3"/>
          <a:stretch>
            <a:fillRect/>
          </a:stretch>
        </p:blipFill>
        <p:spPr>
          <a:xfrm>
            <a:off x="8026400" y="6464300"/>
            <a:ext cx="1117600" cy="393700"/>
          </a:xfrm>
          <a:prstGeom prst="rect">
            <a:avLst/>
          </a:prstGeom>
        </p:spPr>
      </p:pic>
    </p:spTree>
    <p:extLst>
      <p:ext uri="{BB962C8B-B14F-4D97-AF65-F5344CB8AC3E}">
        <p14:creationId xmlns:p14="http://schemas.microsoft.com/office/powerpoint/2010/main" val="86210137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Good enough practices</a:t>
            </a:r>
            <a:endParaRPr lang="en-US" dirty="0"/>
          </a:p>
        </p:txBody>
      </p:sp>
      <p:sp>
        <p:nvSpPr>
          <p:cNvPr id="4" name="Content Placeholder 3"/>
          <p:cNvSpPr>
            <a:spLocks noGrp="1"/>
          </p:cNvSpPr>
          <p:nvPr>
            <p:ph idx="1"/>
          </p:nvPr>
        </p:nvSpPr>
        <p:spPr/>
        <p:txBody>
          <a:bodyPr/>
          <a:lstStyle/>
          <a:p>
            <a:r>
              <a:rPr lang="en-US" dirty="0" smtClean="0"/>
              <a:t>Make sure you’re developing software in a reasonably good way</a:t>
            </a:r>
          </a:p>
          <a:p>
            <a:r>
              <a:rPr lang="en-US" dirty="0" smtClean="0"/>
              <a:t>Check that your colleagues and collaborator are too, and help them if they aren’t</a:t>
            </a:r>
          </a:p>
          <a:p>
            <a:r>
              <a:rPr lang="en-US" dirty="0" smtClean="0"/>
              <a:t>Good Enough Practices for Scientific Computing</a:t>
            </a:r>
          </a:p>
          <a:p>
            <a:pPr lvl="1"/>
            <a:r>
              <a:rPr lang="en-US" dirty="0">
                <a:hlinkClick r:id="rId2"/>
              </a:rPr>
              <a:t>https://swcarpentry.github.io/good-enough-practices-in-scientific-computing</a:t>
            </a:r>
            <a:r>
              <a:rPr lang="en-US" dirty="0" smtClean="0">
                <a:hlinkClick r:id="rId2"/>
              </a:rPr>
              <a:t>/</a:t>
            </a:r>
            <a:endParaRPr lang="en-US" dirty="0"/>
          </a:p>
          <a:p>
            <a:pPr lvl="1"/>
            <a:r>
              <a:rPr lang="en-US" dirty="0" smtClean="0">
                <a:hlinkClick r:id="rId3"/>
              </a:rPr>
              <a:t>http</a:t>
            </a:r>
            <a:r>
              <a:rPr lang="en-US" dirty="0">
                <a:hlinkClick r:id="rId3"/>
              </a:rPr>
              <a:t>://arxiv.org/pdf/1609.00037v1.</a:t>
            </a:r>
            <a:r>
              <a:rPr lang="en-US" dirty="0" smtClean="0">
                <a:hlinkClick r:id="rId3"/>
              </a:rPr>
              <a:t>pdf</a:t>
            </a:r>
            <a:endParaRPr lang="en-US" dirty="0" smtClean="0"/>
          </a:p>
          <a:p>
            <a:pPr lvl="1"/>
            <a:endParaRPr lang="en-US" dirty="0"/>
          </a:p>
        </p:txBody>
      </p:sp>
    </p:spTree>
    <p:extLst>
      <p:ext uri="{BB962C8B-B14F-4D97-AF65-F5344CB8AC3E}">
        <p14:creationId xmlns:p14="http://schemas.microsoft.com/office/powerpoint/2010/main" val="14336457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4" name="Picture 3"/>
          <p:cNvPicPr>
            <a:picLocks noChangeAspect="1"/>
          </p:cNvPicPr>
          <p:nvPr/>
        </p:nvPicPr>
        <p:blipFill>
          <a:blip r:embed="rId2"/>
          <a:stretch>
            <a:fillRect/>
          </a:stretch>
        </p:blipFill>
        <p:spPr>
          <a:xfrm>
            <a:off x="-241341" y="-27385"/>
            <a:ext cx="9709885" cy="6264697"/>
          </a:xfrm>
          <a:prstGeom prst="rect">
            <a:avLst/>
          </a:prstGeom>
        </p:spPr>
      </p:pic>
      <p:pic>
        <p:nvPicPr>
          <p:cNvPr id="5" name="Picture 4"/>
          <p:cNvPicPr>
            <a:picLocks noChangeAspect="1"/>
          </p:cNvPicPr>
          <p:nvPr/>
        </p:nvPicPr>
        <p:blipFill>
          <a:blip r:embed="rId3"/>
          <a:stretch>
            <a:fillRect/>
          </a:stretch>
        </p:blipFill>
        <p:spPr>
          <a:xfrm>
            <a:off x="8026400" y="6464300"/>
            <a:ext cx="1117600" cy="393700"/>
          </a:xfrm>
          <a:prstGeom prst="rect">
            <a:avLst/>
          </a:prstGeom>
        </p:spPr>
      </p:pic>
    </p:spTree>
    <p:extLst>
      <p:ext uri="{BB962C8B-B14F-4D97-AF65-F5344CB8AC3E}">
        <p14:creationId xmlns:p14="http://schemas.microsoft.com/office/powerpoint/2010/main" val="518289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Architectural Dominance</a:t>
            </a:r>
            <a:endParaRPr lang="en-US" dirty="0">
              <a:solidFill>
                <a:srgbClr val="FFFFFF"/>
              </a:solidFill>
            </a:endParaRPr>
          </a:p>
        </p:txBody>
      </p:sp>
      <p:sp>
        <p:nvSpPr>
          <p:cNvPr id="3" name="Content Placeholder 2"/>
          <p:cNvSpPr>
            <a:spLocks noGrp="1"/>
          </p:cNvSpPr>
          <p:nvPr>
            <p:ph idx="1"/>
          </p:nvPr>
        </p:nvSpPr>
        <p:spPr>
          <a:solidFill>
            <a:schemeClr val="bg1"/>
          </a:solidFill>
        </p:spPr>
        <p:txBody>
          <a:bodyPr>
            <a:normAutofit/>
          </a:bodyPr>
          <a:lstStyle/>
          <a:p>
            <a:pPr>
              <a:buNone/>
            </a:pPr>
            <a:endParaRPr lang="en-US" sz="2400" dirty="0" smtClean="0">
              <a:solidFill>
                <a:srgbClr val="FFFFFF"/>
              </a:solidFill>
            </a:endParaRPr>
          </a:p>
        </p:txBody>
      </p:sp>
      <p:pic>
        <p:nvPicPr>
          <p:cNvPr id="4" name="Picture 3" descr="SSI_LogoWhite.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90104" y="6226113"/>
            <a:ext cx="1908031" cy="539893"/>
          </a:xfrm>
          <a:prstGeom prst="rect">
            <a:avLst/>
          </a:prstGeom>
        </p:spPr>
      </p:pic>
      <p:sp>
        <p:nvSpPr>
          <p:cNvPr id="8" name="Rectangle 7"/>
          <p:cNvSpPr/>
          <p:nvPr/>
        </p:nvSpPr>
        <p:spPr>
          <a:xfrm>
            <a:off x="230922" y="6534481"/>
            <a:ext cx="1974268" cy="307777"/>
          </a:xfrm>
          <a:prstGeom prst="rect">
            <a:avLst/>
          </a:prstGeom>
        </p:spPr>
        <p:txBody>
          <a:bodyPr wrap="none">
            <a:spAutoFit/>
          </a:bodyPr>
          <a:lstStyle/>
          <a:p>
            <a:r>
              <a:rPr lang="en-US" sz="1400" dirty="0" err="1" smtClean="0">
                <a:solidFill>
                  <a:srgbClr val="FFFFFF"/>
                </a:solidFill>
                <a:latin typeface="Consolas"/>
                <a:cs typeface="Consolas"/>
              </a:rPr>
              <a:t>www.</a:t>
            </a:r>
            <a:r>
              <a:rPr lang="en-US" sz="1400" b="1" dirty="0" err="1" smtClean="0">
                <a:solidFill>
                  <a:srgbClr val="FF0000"/>
                </a:solidFill>
                <a:latin typeface="Consolas"/>
                <a:cs typeface="Consolas"/>
              </a:rPr>
              <a:t>software</a:t>
            </a:r>
            <a:r>
              <a:rPr lang="en-US" sz="1400" dirty="0" err="1" smtClean="0">
                <a:solidFill>
                  <a:srgbClr val="FFFFFF"/>
                </a:solidFill>
                <a:latin typeface="Consolas"/>
                <a:cs typeface="Consolas"/>
              </a:rPr>
              <a:t>.ac.uk</a:t>
            </a:r>
            <a:endParaRPr lang="en-US" sz="1400" dirty="0">
              <a:solidFill>
                <a:srgbClr val="FFFFFF"/>
              </a:solidFill>
              <a:latin typeface="Consolas"/>
              <a:cs typeface="Consolas"/>
            </a:endParaRPr>
          </a:p>
        </p:txBody>
      </p:sp>
      <p:sp>
        <p:nvSpPr>
          <p:cNvPr id="151" name="Text Box 405"/>
          <p:cNvSpPr txBox="1">
            <a:spLocks noChangeArrowheads="1"/>
          </p:cNvSpPr>
          <p:nvPr/>
        </p:nvSpPr>
        <p:spPr bwMode="auto">
          <a:xfrm>
            <a:off x="4965700" y="5713894"/>
            <a:ext cx="3721100" cy="400110"/>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sz="1000" dirty="0"/>
              <a:t>Image courtesy PDES </a:t>
            </a:r>
            <a:r>
              <a:rPr lang="en-GB" sz="1000" dirty="0" smtClean="0"/>
              <a:t>Inc</a:t>
            </a:r>
          </a:p>
          <a:p>
            <a:r>
              <a:rPr lang="en-GB" sz="1000" dirty="0" smtClean="0"/>
              <a:t>Slide from Sean Barker, BAE SYSTEMS, DPC Designed to Last</a:t>
            </a:r>
            <a:endParaRPr lang="en-GB" sz="1000" dirty="0"/>
          </a:p>
        </p:txBody>
      </p:sp>
      <p:pic>
        <p:nvPicPr>
          <p:cNvPr id="152" name="Picture 151"/>
          <p:cNvPicPr>
            <a:picLocks noChangeAspect="1"/>
          </p:cNvPicPr>
          <p:nvPr/>
        </p:nvPicPr>
        <p:blipFill>
          <a:blip r:embed="rId4"/>
          <a:stretch>
            <a:fillRect/>
          </a:stretch>
        </p:blipFill>
        <p:spPr>
          <a:xfrm>
            <a:off x="-1" y="-131574"/>
            <a:ext cx="9144001" cy="6964126"/>
          </a:xfrm>
          <a:prstGeom prst="rect">
            <a:avLst/>
          </a:prstGeom>
        </p:spPr>
      </p:pic>
    </p:spTree>
    <p:extLst>
      <p:ext uri="{BB962C8B-B14F-4D97-AF65-F5344CB8AC3E}">
        <p14:creationId xmlns:p14="http://schemas.microsoft.com/office/powerpoint/2010/main" val="35492557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FF"/>
                </a:solidFill>
              </a:rPr>
              <a:t>All software is “legacy code”</a:t>
            </a:r>
            <a:endParaRPr lang="en-US" dirty="0">
              <a:solidFill>
                <a:srgbClr val="FFFFFF"/>
              </a:solidFill>
            </a:endParaRPr>
          </a:p>
        </p:txBody>
      </p:sp>
      <p:sp>
        <p:nvSpPr>
          <p:cNvPr id="3" name="Content Placeholder 2"/>
          <p:cNvSpPr>
            <a:spLocks noGrp="1"/>
          </p:cNvSpPr>
          <p:nvPr>
            <p:ph idx="1"/>
          </p:nvPr>
        </p:nvSpPr>
        <p:spPr>
          <a:xfrm>
            <a:off x="457200" y="1600200"/>
            <a:ext cx="4814174" cy="4525963"/>
          </a:xfrm>
        </p:spPr>
        <p:txBody>
          <a:bodyPr>
            <a:normAutofit/>
          </a:bodyPr>
          <a:lstStyle/>
          <a:p>
            <a:r>
              <a:rPr lang="en-US" sz="2400" dirty="0" smtClean="0">
                <a:solidFill>
                  <a:srgbClr val="FFFFFF"/>
                </a:solidFill>
              </a:rPr>
              <a:t>“Many of us have tried to discover ways to prevent code from becoming legacy. But … prevention is imperfect. Even the most disciplined development team, knowing the best principles, using the best patterns, and following the best practices will create messes from time to time. The rot still accumulates. It’s not enough to prevent the rot – you have to be able to reverse it.”  </a:t>
            </a:r>
          </a:p>
        </p:txBody>
      </p:sp>
      <p:pic>
        <p:nvPicPr>
          <p:cNvPr id="4" name="Picture 3" descr="SSI_LogoWhite.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90104" y="6226113"/>
            <a:ext cx="1908031" cy="539893"/>
          </a:xfrm>
          <a:prstGeom prst="rect">
            <a:avLst/>
          </a:prstGeom>
        </p:spPr>
      </p:pic>
      <p:pic>
        <p:nvPicPr>
          <p:cNvPr id="6" name="Picture 5"/>
          <p:cNvPicPr>
            <a:picLocks noChangeAspect="1"/>
          </p:cNvPicPr>
          <p:nvPr/>
        </p:nvPicPr>
        <p:blipFill>
          <a:blip r:embed="rId3"/>
          <a:stretch>
            <a:fillRect/>
          </a:stretch>
        </p:blipFill>
        <p:spPr>
          <a:xfrm>
            <a:off x="5271374" y="1600200"/>
            <a:ext cx="3415426" cy="4525963"/>
          </a:xfrm>
          <a:prstGeom prst="rect">
            <a:avLst/>
          </a:prstGeom>
        </p:spPr>
      </p:pic>
    </p:spTree>
    <p:extLst>
      <p:ext uri="{BB962C8B-B14F-4D97-AF65-F5344CB8AC3E}">
        <p14:creationId xmlns:p14="http://schemas.microsoft.com/office/powerpoint/2010/main" val="14429179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SSI_LogoWhite.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84672" y="5912743"/>
            <a:ext cx="2599045" cy="735421"/>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12" y="0"/>
            <a:ext cx="6533248" cy="6858000"/>
          </a:xfrm>
          <a:prstGeom prst="rect">
            <a:avLst/>
          </a:prstGeom>
        </p:spPr>
      </p:pic>
      <p:sp>
        <p:nvSpPr>
          <p:cNvPr id="6" name="TextBox 5"/>
          <p:cNvSpPr txBox="1"/>
          <p:nvPr/>
        </p:nvSpPr>
        <p:spPr>
          <a:xfrm>
            <a:off x="1944459" y="2049810"/>
            <a:ext cx="7092037" cy="3108543"/>
          </a:xfrm>
          <a:prstGeom prst="rect">
            <a:avLst/>
          </a:prstGeom>
          <a:solidFill>
            <a:schemeClr val="bg1">
              <a:lumMod val="65000"/>
              <a:alpha val="77000"/>
            </a:schemeClr>
          </a:solidFill>
        </p:spPr>
        <p:txBody>
          <a:bodyPr wrap="square" rtlCol="0">
            <a:spAutoFit/>
          </a:bodyPr>
          <a:lstStyle/>
          <a:p>
            <a:r>
              <a:rPr lang="en-US" sz="2800" i="1" dirty="0" smtClean="0">
                <a:latin typeface="Helvetica" charset="0"/>
                <a:ea typeface="Helvetica" charset="0"/>
                <a:cs typeface="Helvetica" charset="0"/>
              </a:rPr>
              <a:t>“All </a:t>
            </a:r>
            <a:r>
              <a:rPr lang="en-US" sz="2800" i="1" dirty="0">
                <a:latin typeface="Helvetica" charset="0"/>
                <a:ea typeface="Helvetica" charset="0"/>
                <a:cs typeface="Helvetica" charset="0"/>
              </a:rPr>
              <a:t>I can hope is that future historians note that one of the core empirical points providing the intellectual foundation for the global move to austerity in the early 2010s was based on someone accidentally not updating a row formula in Excel</a:t>
            </a:r>
            <a:r>
              <a:rPr lang="en-US" sz="2800" i="1" dirty="0" smtClean="0">
                <a:latin typeface="Helvetica" charset="0"/>
                <a:ea typeface="Helvetica" charset="0"/>
                <a:cs typeface="Helvetica" charset="0"/>
              </a:rPr>
              <a:t>” </a:t>
            </a:r>
          </a:p>
          <a:p>
            <a:r>
              <a:rPr lang="mr-IN" sz="2800" i="1" dirty="0" smtClean="0">
                <a:latin typeface="Helvetica" charset="0"/>
                <a:ea typeface="Helvetica" charset="0"/>
                <a:cs typeface="Helvetica" charset="0"/>
              </a:rPr>
              <a:t>–</a:t>
            </a:r>
            <a:r>
              <a:rPr lang="en-US" sz="2800" i="1" dirty="0" smtClean="0">
                <a:latin typeface="Helvetica" charset="0"/>
                <a:ea typeface="Helvetica" charset="0"/>
                <a:cs typeface="Helvetica" charset="0"/>
              </a:rPr>
              <a:t> Mike </a:t>
            </a:r>
            <a:r>
              <a:rPr lang="en-US" sz="2800" i="1" dirty="0" err="1" smtClean="0">
                <a:latin typeface="Helvetica" charset="0"/>
                <a:ea typeface="Helvetica" charset="0"/>
                <a:cs typeface="Helvetica" charset="0"/>
              </a:rPr>
              <a:t>Konczal</a:t>
            </a:r>
            <a:endParaRPr lang="en-US" sz="2800" dirty="0">
              <a:latin typeface="Helvetica" charset="0"/>
              <a:ea typeface="Helvetica" charset="0"/>
              <a:cs typeface="Helvetica" charset="0"/>
            </a:endParaRPr>
          </a:p>
        </p:txBody>
      </p:sp>
    </p:spTree>
    <p:extLst>
      <p:ext uri="{BB962C8B-B14F-4D97-AF65-F5344CB8AC3E}">
        <p14:creationId xmlns:p14="http://schemas.microsoft.com/office/powerpoint/2010/main" val="382593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F7856CD46387443811428F16B5378D3" ma:contentTypeVersion="0" ma:contentTypeDescription="Create a new document." ma:contentTypeScope="" ma:versionID="17a1fa9394e9df3ffe0f82bd7dbd4843">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345AD3D-1F83-4DB7-B79D-F198C7164724}">
  <ds:schemaRefs>
    <ds:schemaRef ds:uri="http://schemas.microsoft.com/office/2006/documentManagement/types"/>
    <ds:schemaRef ds:uri="http://purl.org/dc/elements/1.1/"/>
    <ds:schemaRef ds:uri="http://purl.org/dc/terms/"/>
    <ds:schemaRef ds:uri="http://purl.org/dc/dcmitype/"/>
    <ds:schemaRef ds:uri="http://www.w3.org/XML/1998/namespace"/>
    <ds:schemaRef ds:uri="http://schemas.microsoft.com/office/2006/metadata/properties"/>
    <ds:schemaRef ds:uri="http://schemas.openxmlformats.org/package/2006/metadata/core-properties"/>
  </ds:schemaRefs>
</ds:datastoreItem>
</file>

<file path=customXml/itemProps2.xml><?xml version="1.0" encoding="utf-8"?>
<ds:datastoreItem xmlns:ds="http://schemas.openxmlformats.org/officeDocument/2006/customXml" ds:itemID="{75C2EB04-ED8C-41B0-8704-971823A5A3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49F67720-B1E7-4666-BB67-DC10D4B7611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10338269</Template>
  <TotalTime>96282</TotalTime>
  <Words>4071</Words>
  <Application>Microsoft Macintosh PowerPoint</Application>
  <PresentationFormat>On-screen Show (4:3)</PresentationFormat>
  <Paragraphs>680</Paragraphs>
  <Slides>67</Slides>
  <Notes>44</Notes>
  <HiddenSlides>16</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67</vt:i4>
      </vt:variant>
    </vt:vector>
  </HeadingPairs>
  <TitlesOfParts>
    <vt:vector size="82" baseType="lpstr">
      <vt:lpstr>Arial Narrow</vt:lpstr>
      <vt:lpstr>Batang</vt:lpstr>
      <vt:lpstr>Calibri</vt:lpstr>
      <vt:lpstr>Consolas</vt:lpstr>
      <vt:lpstr>Helvetica</vt:lpstr>
      <vt:lpstr>Helvetica Light</vt:lpstr>
      <vt:lpstr>Wingdings</vt:lpstr>
      <vt:lpstr>Arial</vt:lpstr>
      <vt:lpstr>1_Office Theme</vt:lpstr>
      <vt:lpstr>3_Office Theme</vt:lpstr>
      <vt:lpstr>2_Office Theme</vt:lpstr>
      <vt:lpstr>4_Office Theme</vt:lpstr>
      <vt:lpstr>Office Theme</vt:lpstr>
      <vt:lpstr>5_Office Theme</vt:lpstr>
      <vt:lpstr>6_Office Theme</vt:lpstr>
      <vt:lpstr>The work of the  Software Sustainability Institute  http://dx.doi.org/10.6084/m9.figshare.4068017  2nd November 2016, LIGM Seminar, Paris Neil Chue Hong (@npch), Software Sustainability Institute ORCID: 0000-0002-8876-7606 | N.ChueHong@software.ac.uk </vt:lpstr>
      <vt:lpstr>PowerPoint Presentation</vt:lpstr>
      <vt:lpstr>The UK research community relies on software</vt:lpstr>
      <vt:lpstr>The cost of UK research that relies on software</vt:lpstr>
      <vt:lpstr>The UK research community doesn’t have the skills</vt:lpstr>
      <vt:lpstr>PowerPoint Presentation</vt:lpstr>
      <vt:lpstr>Architectural Dominance</vt:lpstr>
      <vt:lpstr>All software is “legacy code”</vt:lpstr>
      <vt:lpstr>PowerPoint Presentation</vt:lpstr>
      <vt:lpstr>Errors due to  bioinformatics pipeline</vt:lpstr>
      <vt:lpstr>Raise standards for preclinical cancer research</vt:lpstr>
      <vt:lpstr>Repeatability of published microarray gene expression analyses</vt:lpstr>
      <vt:lpstr>PowerPoint Presentation</vt:lpstr>
      <vt:lpstr>PowerPoint Presentation</vt:lpstr>
      <vt:lpstr>Repeatability in Computer Science</vt:lpstr>
      <vt:lpstr>PowerPoint Presentation</vt:lpstr>
      <vt:lpstr>PowerPoint Presentation</vt:lpstr>
      <vt:lpstr>PowerPoint Presentation</vt:lpstr>
      <vt:lpstr>PowerPoint Presentation</vt:lpstr>
      <vt:lpstr>The Software Sustainability Institute enables researchers to exploit software effectively</vt:lpstr>
      <vt:lpstr>PowerPoint Presentation</vt:lpstr>
      <vt:lpstr>The Software Sustainability Institute</vt:lpstr>
      <vt:lpstr>PowerPoint Presentation</vt:lpstr>
      <vt:lpstr>PowerPoint Presentation</vt:lpstr>
      <vt:lpstr>PowerPoint Presentation</vt:lpstr>
      <vt:lpstr>Case Study: Ligand Binding</vt:lpstr>
      <vt:lpstr>Case Study: Fusion Plasma</vt:lpstr>
      <vt:lpstr>Case Study: ICAT</vt:lpstr>
      <vt:lpstr>Case Study: Tinkering with APES</vt:lpstr>
      <vt:lpstr>PowerPoint Presentation</vt:lpstr>
      <vt:lpstr>Training Researchers</vt:lpstr>
      <vt:lpstr>SSI Training</vt:lpstr>
      <vt:lpstr>SSI Guides and Top Tips</vt:lpstr>
      <vt:lpstr>SSI Briefing Papers</vt:lpstr>
      <vt:lpstr>PowerPoint Presentation</vt:lpstr>
      <vt:lpstr>SSI Fellows</vt:lpstr>
      <vt:lpstr>SSI Workshops</vt:lpstr>
      <vt:lpstr>PowerPoint Presentation</vt:lpstr>
      <vt:lpstr>Creating a training community</vt:lpstr>
      <vt:lpstr>Career Paths in UK</vt:lpstr>
      <vt:lpstr>Campaign for careers</vt:lpstr>
      <vt:lpstr>PowerPoint Presentation</vt:lpstr>
      <vt:lpstr>SSI Website</vt:lpstr>
      <vt:lpstr>SSI Blog</vt:lpstr>
      <vt:lpstr>Sharing software is a key part  of reproducibility</vt:lpstr>
      <vt:lpstr>The Research Cycle</vt:lpstr>
      <vt:lpstr>Research/Reuse/Reward Cycle</vt:lpstr>
      <vt:lpstr>Research/Reuse/Reward Cycle</vt:lpstr>
      <vt:lpstr>, it’</vt:lpstr>
      <vt:lpstr>Research Culture  Needs Changing</vt:lpstr>
      <vt:lpstr>Research Culture  Needs Changing</vt:lpstr>
      <vt:lpstr>Publish your code and data</vt:lpstr>
      <vt:lpstr>Get and give credit for software</vt:lpstr>
      <vt:lpstr>Publishing software  papers is easy</vt:lpstr>
      <vt:lpstr>JORS software metapaper</vt:lpstr>
      <vt:lpstr>PowerPoint Presentation</vt:lpstr>
      <vt:lpstr>Literate Programming</vt:lpstr>
      <vt:lpstr>LIGO Example</vt:lpstr>
      <vt:lpstr>Cultivate a community and encourage contributions</vt:lpstr>
      <vt:lpstr>Cultivate community</vt:lpstr>
      <vt:lpstr>Incentives are important</vt:lpstr>
      <vt:lpstr>Open Source lets others benefit</vt:lpstr>
      <vt:lpstr>PowerPoint Presentation</vt:lpstr>
      <vt:lpstr>Find out more about the SSI</vt:lpstr>
      <vt:lpstr>Further reading</vt:lpstr>
      <vt:lpstr>Good enough practices</vt:lpstr>
      <vt:lpstr>PowerPoint Presentation</vt:lpstr>
    </vt:vector>
  </TitlesOfParts>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Neil</dc:creator>
  <cp:lastModifiedBy>CHUE HONG Neil</cp:lastModifiedBy>
  <cp:revision>495</cp:revision>
  <dcterms:created xsi:type="dcterms:W3CDTF">2013-12-14T01:36:11Z</dcterms:created>
  <dcterms:modified xsi:type="dcterms:W3CDTF">2016-11-02T10:41:43Z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0x0101004F7856CD46387443811428F16B5378D3</vt:lpwstr>
  </property>
  <property fmtid="{D5CDD505-2E9C-101B-9397-08002B2CF9AE}" pid="3" name="_TemplateID">
    <vt:lpwstr>TC103382691033</vt:lpwstr>
  </property>
</Properties>
</file>