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60" r:id="rId4"/>
    <p:sldId id="266" r:id="rId5"/>
    <p:sldId id="267" r:id="rId6"/>
    <p:sldId id="268" r:id="rId7"/>
    <p:sldId id="284" r:id="rId8"/>
    <p:sldId id="285" r:id="rId9"/>
    <p:sldId id="286" r:id="rId10"/>
    <p:sldId id="287" r:id="rId11"/>
    <p:sldId id="288" r:id="rId12"/>
    <p:sldId id="272" r:id="rId13"/>
    <p:sldId id="275" r:id="rId14"/>
    <p:sldId id="277" r:id="rId15"/>
    <p:sldId id="278" r:id="rId16"/>
    <p:sldId id="283" r:id="rId17"/>
    <p:sldId id="279" r:id="rId18"/>
    <p:sldId id="281" r:id="rId19"/>
    <p:sldId id="273" r:id="rId20"/>
    <p:sldId id="280" r:id="rId21"/>
    <p:sldId id="289" r:id="rId22"/>
    <p:sldId id="290" r:id="rId23"/>
    <p:sldId id="291" r:id="rId24"/>
    <p:sldId id="276" r:id="rId25"/>
    <p:sldId id="292" r:id="rId26"/>
    <p:sldId id="293" r:id="rId27"/>
    <p:sldId id="294" r:id="rId28"/>
    <p:sldId id="295" r:id="rId29"/>
    <p:sldId id="296" r:id="rId30"/>
    <p:sldId id="282" r:id="rId31"/>
    <p:sldId id="297" r:id="rId32"/>
    <p:sldId id="298" r:id="rId33"/>
    <p:sldId id="299" r:id="rId34"/>
    <p:sldId id="300" r:id="rId35"/>
    <p:sldId id="301" r:id="rId36"/>
    <p:sldId id="302" r:id="rId37"/>
    <p:sldId id="265" r:id="rId3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81350" autoAdjust="0"/>
  </p:normalViewPr>
  <p:slideViewPr>
    <p:cSldViewPr>
      <p:cViewPr varScale="1">
        <p:scale>
          <a:sx n="94" d="100"/>
          <a:sy n="94" d="100"/>
        </p:scale>
        <p:origin x="-21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0B9E7-5FFD-449E-8322-92178CB55481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EC5E7-7EAE-4F73-9E13-08558DAF07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52158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C23886-01A6-4CDE-A278-7450CAEE88B7}" type="datetimeFigureOut">
              <a:rPr lang="fr-FR"/>
              <a:pPr>
                <a:defRPr/>
              </a:pPr>
              <a:t>03/11/2014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C79271-C327-4475-B183-9BA86B14F0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94401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ingle_sign-o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Syst%C3%A8me_de_gestion_de_contenu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fr.wikipedia.org/wiki/Sharable_Content_Object_Reference_Model" TargetMode="External"/><Relationship Id="rId4" Type="http://schemas.openxmlformats.org/officeDocument/2006/relationships/hyperlink" Target="http://fr.wikipedia.org/wiki/Espace_num%C3%A9rique_de_travail" TargetMode="External"/></Relationships>
</file>

<file path=ppt/notesSlides/_rels/notes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Interop%C3%A9rabilit%C3%A9" TargetMode="External"/><Relationship Id="rId3" Type="http://schemas.openxmlformats.org/officeDocument/2006/relationships/hyperlink" Target="http://fr.wikipedia.org/wiki/Accessibilit%C3%A9_du_Web" TargetMode="External"/><Relationship Id="rId7" Type="http://schemas.openxmlformats.org/officeDocument/2006/relationships/hyperlink" Target="http://fr.wikipedia.org/wiki/Technologie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fr.wikipedia.org/wiki/Durabilit%C3%A9" TargetMode="External"/><Relationship Id="rId5" Type="http://schemas.openxmlformats.org/officeDocument/2006/relationships/hyperlink" Target="http://fr.wikipedia.org/wiki/Formation" TargetMode="External"/><Relationship Id="rId4" Type="http://schemas.openxmlformats.org/officeDocument/2006/relationships/hyperlink" Target="http://fr.wikipedia.org/wiki/Enseignement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A8E751-E0C4-4E59-B7DA-F50B77E7C1D4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Coursera</a:t>
            </a:r>
            <a:r>
              <a:rPr lang="fr-FR" dirty="0" smtClean="0"/>
              <a:t> et </a:t>
            </a:r>
            <a:r>
              <a:rPr lang="fr-FR" b="1" dirty="0" err="1" smtClean="0"/>
              <a:t>Udacity</a:t>
            </a:r>
            <a:r>
              <a:rPr lang="fr-FR" dirty="0" smtClean="0"/>
              <a:t> comptent dessus en tout cas, car ces entreprises </a:t>
            </a:r>
            <a:r>
              <a:rPr lang="fr-FR" b="1" dirty="0" smtClean="0"/>
              <a:t>vendent</a:t>
            </a:r>
            <a:r>
              <a:rPr lang="fr-FR" dirty="0" smtClean="0"/>
              <a:t> l’accès aux </a:t>
            </a:r>
            <a:r>
              <a:rPr lang="fr-FR" b="1" dirty="0" smtClean="0"/>
              <a:t>bases de données </a:t>
            </a:r>
            <a:r>
              <a:rPr lang="fr-FR" dirty="0" smtClean="0"/>
              <a:t>de leurs</a:t>
            </a:r>
            <a:r>
              <a:rPr lang="fr-FR" baseline="0" dirty="0" smtClean="0"/>
              <a:t> </a:t>
            </a:r>
            <a:r>
              <a:rPr lang="fr-FR" dirty="0" smtClean="0"/>
              <a:t>étudiants.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79271-C327-4475-B183-9BA86B14F05F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79271-C327-4475-B183-9BA86B14F05F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Login / </a:t>
            </a:r>
            <a:r>
              <a:rPr lang="fr-FR" dirty="0" err="1" smtClean="0"/>
              <a:t>password</a:t>
            </a:r>
            <a:r>
              <a:rPr lang="fr-FR" dirty="0" smtClean="0"/>
              <a:t> sur base locale</a:t>
            </a:r>
          </a:p>
          <a:p>
            <a:r>
              <a:rPr lang="fr-FR" dirty="0" smtClean="0"/>
              <a:t>Délégation </a:t>
            </a:r>
            <a:r>
              <a:rPr lang="fr-FR" dirty="0" err="1" smtClean="0"/>
              <a:t>OAuth</a:t>
            </a:r>
            <a:r>
              <a:rPr lang="fr-FR" dirty="0" smtClean="0"/>
              <a:t> (ex: </a:t>
            </a:r>
            <a:r>
              <a:rPr lang="fr-FR" dirty="0" err="1" smtClean="0"/>
              <a:t>Facebook</a:t>
            </a:r>
            <a:r>
              <a:rPr lang="fr-FR" dirty="0" smtClean="0"/>
              <a:t>, </a:t>
            </a:r>
            <a:r>
              <a:rPr lang="fr-FR" dirty="0" err="1" smtClean="0"/>
              <a:t>LinkedIn</a:t>
            </a:r>
            <a:r>
              <a:rPr lang="fr-FR" dirty="0" smtClean="0"/>
              <a:t>, </a:t>
            </a:r>
          </a:p>
          <a:p>
            <a:r>
              <a:rPr lang="fr-FR" dirty="0" err="1" smtClean="0"/>
              <a:t>GitHub</a:t>
            </a:r>
            <a:r>
              <a:rPr lang="fr-FR" dirty="0" smtClean="0"/>
              <a:t>...)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Intégration avec SSO (</a:t>
            </a:r>
            <a:r>
              <a:rPr lang="fr-FR" b="1" dirty="0" smtClean="0">
                <a:hlinkClick r:id="rId3"/>
              </a:rPr>
              <a:t>Single </a:t>
            </a:r>
            <a:r>
              <a:rPr lang="fr-FR" b="1" dirty="0" err="1" smtClean="0">
                <a:hlinkClick r:id="rId3"/>
              </a:rPr>
              <a:t>sign</a:t>
            </a:r>
            <a:r>
              <a:rPr lang="fr-FR" b="1" dirty="0" smtClean="0">
                <a:hlinkClick r:id="rId3"/>
              </a:rPr>
              <a:t>-on</a:t>
            </a:r>
            <a:endParaRPr lang="fr-FR" b="1" dirty="0" smtClean="0"/>
          </a:p>
          <a:p>
            <a:r>
              <a:rPr lang="fr-FR" dirty="0" smtClean="0"/>
              <a:t>) universitaire (</a:t>
            </a:r>
            <a:r>
              <a:rPr lang="fr-FR" dirty="0" err="1" smtClean="0"/>
              <a:t>Shiboleth</a:t>
            </a:r>
            <a:r>
              <a:rPr lang="fr-FR" dirty="0" smtClean="0"/>
              <a:t>)</a:t>
            </a:r>
          </a:p>
          <a:p>
            <a:r>
              <a:rPr lang="fr-FR" dirty="0" smtClean="0"/>
              <a:t>Profils riches, exposés ou non publiquement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79271-C327-4475-B183-9BA86B14F05F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Progression par unités, différée dans le </a:t>
            </a:r>
            <a:r>
              <a:rPr lang="fr-FR" baseline="0" dirty="0" smtClean="0"/>
              <a:t> </a:t>
            </a:r>
            <a:r>
              <a:rPr lang="fr-FR" dirty="0" smtClean="0"/>
              <a:t>temps ou à la demande</a:t>
            </a:r>
          </a:p>
          <a:p>
            <a:r>
              <a:rPr lang="fr-FR" dirty="0" smtClean="0"/>
              <a:t>Interactivité (</a:t>
            </a:r>
            <a:r>
              <a:rPr lang="fr-FR" dirty="0" err="1" smtClean="0"/>
              <a:t>quizzes</a:t>
            </a:r>
            <a:r>
              <a:rPr lang="fr-FR" dirty="0" smtClean="0"/>
              <a:t>, etc.)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79271-C327-4475-B183-9BA86B14F05F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Forum</a:t>
            </a:r>
            <a:r>
              <a:rPr lang="fr-FR" dirty="0" smtClean="0"/>
              <a:t> et/ou </a:t>
            </a:r>
            <a:r>
              <a:rPr lang="fr-FR" b="1" dirty="0" smtClean="0"/>
              <a:t>commentaires</a:t>
            </a:r>
            <a:r>
              <a:rPr lang="fr-FR" dirty="0" smtClean="0"/>
              <a:t> sur les objets </a:t>
            </a:r>
            <a:r>
              <a:rPr lang="fr-FR" baseline="0" dirty="0" smtClean="0"/>
              <a:t> </a:t>
            </a:r>
            <a:r>
              <a:rPr lang="fr-FR" dirty="0" smtClean="0"/>
              <a:t>pédagogiques avec:</a:t>
            </a:r>
          </a:p>
          <a:p>
            <a:r>
              <a:rPr lang="fr-FR" dirty="0" smtClean="0"/>
              <a:t> modération, votes, mise </a:t>
            </a:r>
            <a:r>
              <a:rPr lang="fr-FR" baseline="0" dirty="0" smtClean="0"/>
              <a:t> </a:t>
            </a:r>
            <a:r>
              <a:rPr lang="fr-FR" dirty="0" smtClean="0"/>
              <a:t>en avant des réponses “correctes”</a:t>
            </a:r>
          </a:p>
          <a:p>
            <a:r>
              <a:rPr lang="fr-FR" b="1" dirty="0" smtClean="0"/>
              <a:t>Blog</a:t>
            </a:r>
            <a:r>
              <a:rPr lang="fr-FR" dirty="0" smtClean="0"/>
              <a:t> (“annonces”) + envois de mail</a:t>
            </a:r>
          </a:p>
          <a:p>
            <a:r>
              <a:rPr lang="fr-FR" b="1" dirty="0" smtClean="0"/>
              <a:t>Chat</a:t>
            </a:r>
            <a:r>
              <a:rPr lang="fr-FR" dirty="0" smtClean="0"/>
              <a:t> / “Office </a:t>
            </a:r>
            <a:r>
              <a:rPr lang="fr-FR" dirty="0" err="1" smtClean="0"/>
              <a:t>hours</a:t>
            </a:r>
            <a:r>
              <a:rPr lang="fr-FR" dirty="0" smtClean="0"/>
              <a:t>”</a:t>
            </a:r>
          </a:p>
          <a:p>
            <a:r>
              <a:rPr lang="fr-FR" dirty="0" smtClean="0"/>
              <a:t>Externalisation des conversations sur les </a:t>
            </a:r>
            <a:r>
              <a:rPr lang="fr-FR" baseline="0" dirty="0" smtClean="0"/>
              <a:t> </a:t>
            </a:r>
            <a:r>
              <a:rPr lang="fr-FR" dirty="0" smtClean="0"/>
              <a:t>réseaux sociaux publics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79271-C327-4475-B183-9BA86B14F05F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Possibilité de travailler avec des </a:t>
            </a:r>
            <a:r>
              <a:rPr lang="fr-FR" baseline="0" dirty="0" smtClean="0"/>
              <a:t> </a:t>
            </a:r>
            <a:r>
              <a:rPr lang="fr-FR" dirty="0" smtClean="0"/>
              <a:t>“amis” (</a:t>
            </a:r>
            <a:r>
              <a:rPr lang="fr-FR" dirty="0" err="1" smtClean="0"/>
              <a:t>Facebook</a:t>
            </a:r>
            <a:r>
              <a:rPr lang="fr-FR" dirty="0" smtClean="0"/>
              <a:t>, </a:t>
            </a:r>
            <a:r>
              <a:rPr lang="fr-FR" dirty="0" err="1" smtClean="0"/>
              <a:t>Twitter</a:t>
            </a:r>
            <a:r>
              <a:rPr lang="fr-FR" dirty="0" smtClean="0"/>
              <a:t>, etc.)</a:t>
            </a:r>
          </a:p>
          <a:p>
            <a:r>
              <a:rPr lang="fr-FR" dirty="0" smtClean="0"/>
              <a:t>Possibilité de rejoindre des groupes par </a:t>
            </a:r>
            <a:r>
              <a:rPr lang="fr-FR" baseline="0" dirty="0" smtClean="0"/>
              <a:t> </a:t>
            </a:r>
            <a:r>
              <a:rPr lang="fr-FR" b="1" dirty="0" smtClean="0"/>
              <a:t>affinités</a:t>
            </a:r>
            <a:r>
              <a:rPr lang="fr-FR" dirty="0" smtClean="0"/>
              <a:t> linguistiques, géographiques, </a:t>
            </a:r>
            <a:r>
              <a:rPr lang="fr-FR" baseline="0" dirty="0" smtClean="0"/>
              <a:t> </a:t>
            </a:r>
            <a:r>
              <a:rPr lang="fr-FR" dirty="0" smtClean="0"/>
              <a:t>communautés d’intérêt, etc.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79271-C327-4475-B183-9BA86B14F05F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Enseignant :</a:t>
            </a:r>
          </a:p>
          <a:p>
            <a:r>
              <a:rPr lang="fr-FR" dirty="0" smtClean="0"/>
              <a:t>Indicateurs d’engagement</a:t>
            </a:r>
          </a:p>
          <a:p>
            <a:r>
              <a:rPr lang="fr-FR" dirty="0" smtClean="0"/>
              <a:t>Suivi de la progression globale d’une cohorte</a:t>
            </a:r>
          </a:p>
          <a:p>
            <a:r>
              <a:rPr lang="fr-FR" dirty="0" smtClean="0"/>
              <a:t>Alertes sur des situations individuelles</a:t>
            </a:r>
          </a:p>
          <a:p>
            <a:r>
              <a:rPr lang="fr-FR" dirty="0" smtClean="0"/>
              <a:t>	Comportements inappropriés</a:t>
            </a:r>
          </a:p>
          <a:p>
            <a:r>
              <a:rPr lang="fr-FR" dirty="0" smtClean="0"/>
              <a:t>	Triche</a:t>
            </a:r>
          </a:p>
          <a:p>
            <a:r>
              <a:rPr lang="fr-FR" b="1" dirty="0" smtClean="0"/>
              <a:t>Apprenant</a:t>
            </a:r>
            <a:r>
              <a:rPr lang="fr-FR" baseline="0" dirty="0" smtClean="0"/>
              <a:t> :</a:t>
            </a:r>
          </a:p>
          <a:p>
            <a:r>
              <a:rPr lang="fr-FR" baseline="0" dirty="0" smtClean="0"/>
              <a:t>Vue globale sur l’ensemble des cours suivis, </a:t>
            </a:r>
          </a:p>
          <a:p>
            <a:r>
              <a:rPr lang="fr-FR" baseline="0" dirty="0" smtClean="0"/>
              <a:t>présents, passés et à venir</a:t>
            </a:r>
          </a:p>
          <a:p>
            <a:r>
              <a:rPr lang="fr-FR" baseline="0" dirty="0" smtClean="0"/>
              <a:t>Indicateurs de progression individuelle</a:t>
            </a:r>
          </a:p>
          <a:p>
            <a:r>
              <a:rPr lang="fr-FR" baseline="0" dirty="0" smtClean="0"/>
              <a:t>Comparaison avec un collectif</a:t>
            </a:r>
          </a:p>
          <a:p>
            <a:r>
              <a:rPr lang="fr-FR" baseline="0" dirty="0" smtClean="0"/>
              <a:t>Flux d’activités “sociaux”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79271-C327-4475-B183-9BA86B14F05F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Branding</a:t>
            </a:r>
            <a:endParaRPr lang="fr-FR" dirty="0" smtClean="0"/>
          </a:p>
          <a:p>
            <a:r>
              <a:rPr lang="fr-FR" dirty="0" smtClean="0"/>
              <a:t>Présentation attrayante de l’offre</a:t>
            </a:r>
          </a:p>
          <a:p>
            <a:r>
              <a:rPr lang="fr-FR" dirty="0" smtClean="0"/>
              <a:t>Multilinguisme(en particulier francophone)</a:t>
            </a:r>
          </a:p>
          <a:p>
            <a:r>
              <a:rPr lang="fr-FR" dirty="0" smtClean="0"/>
              <a:t>Métadonnées(Dublin </a:t>
            </a:r>
            <a:r>
              <a:rPr lang="fr-FR" dirty="0" err="1" smtClean="0"/>
              <a:t>Core</a:t>
            </a:r>
            <a:r>
              <a:rPr lang="fr-FR" dirty="0" smtClean="0"/>
              <a:t>, LOM)</a:t>
            </a:r>
          </a:p>
          <a:p>
            <a:r>
              <a:rPr lang="fr-FR" dirty="0" smtClean="0"/>
              <a:t>SEO(</a:t>
            </a:r>
            <a:r>
              <a:rPr lang="fr-FR" dirty="0" err="1" smtClean="0"/>
              <a:t>Search</a:t>
            </a:r>
            <a:r>
              <a:rPr lang="fr-FR" dirty="0" smtClean="0"/>
              <a:t> </a:t>
            </a:r>
            <a:r>
              <a:rPr lang="fr-FR" dirty="0" err="1" smtClean="0"/>
              <a:t>Engine</a:t>
            </a:r>
            <a:r>
              <a:rPr lang="fr-FR" dirty="0" smtClean="0"/>
              <a:t> Optimisation)</a:t>
            </a:r>
          </a:p>
          <a:p>
            <a:r>
              <a:rPr lang="fr-FR" dirty="0" smtClean="0"/>
              <a:t>Engagement sur les réseaux sociaux</a:t>
            </a:r>
          </a:p>
          <a:p>
            <a:r>
              <a:rPr lang="fr-FR" dirty="0" smtClean="0"/>
              <a:t>Recommandations(filtrage collaboratif)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79271-C327-4475-B183-9BA86B14F05F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Il ne faut pas espérer penser pouvoir mettre ses cours</a:t>
            </a:r>
            <a:r>
              <a:rPr lang="fr-FR" baseline="0" dirty="0" smtClean="0"/>
              <a:t> en ligne sur </a:t>
            </a:r>
            <a:r>
              <a:rPr lang="fr-FR" b="1" baseline="0" dirty="0" err="1" smtClean="0"/>
              <a:t>Cousera</a:t>
            </a:r>
            <a:r>
              <a:rPr lang="fr-FR" baseline="0" dirty="0" smtClean="0"/>
              <a:t> ou </a:t>
            </a:r>
            <a:r>
              <a:rPr lang="fr-FR" b="1" baseline="0" dirty="0" err="1" smtClean="0"/>
              <a:t>Edx</a:t>
            </a:r>
            <a:r>
              <a:rPr lang="fr-FR" baseline="0" dirty="0" smtClean="0"/>
              <a:t>, </a:t>
            </a:r>
            <a:r>
              <a:rPr lang="fr-FR" dirty="0" smtClean="0"/>
              <a:t>car les plates-formes américaines sont avant tout dans une </a:t>
            </a:r>
            <a:r>
              <a:rPr lang="fr-FR" b="1" dirty="0" smtClean="0"/>
              <a:t>logique de marketing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b="1" dirty="0" err="1" smtClean="0"/>
              <a:t>openmooc</a:t>
            </a:r>
            <a:r>
              <a:rPr lang="fr-FR" dirty="0" smtClean="0"/>
              <a:t>. Développée par des étudiants espagnols, elle est utilisée par la UNED, l’université à distance espagnole</a:t>
            </a:r>
          </a:p>
          <a:p>
            <a:r>
              <a:rPr lang="fr-FR" dirty="0" smtClean="0"/>
              <a:t>Elle présente quelques avantages, comme le système de vote pour les </a:t>
            </a:r>
            <a:r>
              <a:rPr lang="fr-FR" dirty="0" err="1" smtClean="0"/>
              <a:t>posts</a:t>
            </a:r>
            <a:r>
              <a:rPr lang="fr-FR" dirty="0" smtClean="0"/>
              <a:t> et de karma pour les participants, mais de vraies carences en termes d’ergonomie d’une part et de graphismes d’autre part.</a:t>
            </a:r>
          </a:p>
          <a:p>
            <a:endParaRPr lang="fr-FR" dirty="0" smtClean="0"/>
          </a:p>
          <a:p>
            <a:r>
              <a:rPr lang="fr-FR" b="1" dirty="0" smtClean="0"/>
              <a:t>Class2go</a:t>
            </a:r>
            <a:r>
              <a:rPr lang="fr-FR" dirty="0" smtClean="0"/>
              <a:t>, qui a été développé à </a:t>
            </a:r>
            <a:r>
              <a:rPr lang="fr-FR" b="1" dirty="0" err="1" smtClean="0"/>
              <a:t>Stanford</a:t>
            </a:r>
            <a:r>
              <a:rPr lang="fr-FR" dirty="0" smtClean="0"/>
              <a:t> et a hébergé trois MOOC à l’automne 2012 avant d’annoncer sa </a:t>
            </a:r>
            <a:r>
              <a:rPr lang="fr-FR" b="1" dirty="0" smtClean="0"/>
              <a:t>fusion avec </a:t>
            </a:r>
            <a:r>
              <a:rPr lang="fr-FR" b="1" dirty="0" err="1" smtClean="0"/>
              <a:t>edX</a:t>
            </a:r>
            <a:r>
              <a:rPr lang="fr-FR" b="1" dirty="0" smtClean="0"/>
              <a:t>.</a:t>
            </a:r>
          </a:p>
          <a:p>
            <a:r>
              <a:rPr lang="fr-FR" dirty="0" smtClean="0"/>
              <a:t>Une partie du code a déjà été libérée, mais rien qui permette de monter un cours pour le moment</a:t>
            </a:r>
          </a:p>
          <a:p>
            <a:endParaRPr lang="fr-FR" b="1" dirty="0" smtClean="0"/>
          </a:p>
          <a:p>
            <a:r>
              <a:rPr lang="fr-FR" dirty="0" smtClean="0"/>
              <a:t>Le système informatique mis en place du côté serveur est appelé </a:t>
            </a:r>
            <a:r>
              <a:rPr lang="fr-FR" i="1" dirty="0" smtClean="0">
                <a:hlinkClick r:id="rId3" tooltip="Système de gestion de contenu"/>
              </a:rPr>
              <a:t>CMS (content management system)</a:t>
            </a:r>
            <a:r>
              <a:rPr lang="fr-FR" dirty="0" smtClean="0"/>
              <a:t> ou un </a:t>
            </a:r>
            <a:r>
              <a:rPr lang="fr-FR" i="1" dirty="0" smtClean="0">
                <a:hlinkClick r:id="rId4" tooltip="Espace numérique de travail"/>
              </a:rPr>
              <a:t>ENT (espace numérique de travail)</a:t>
            </a:r>
            <a:r>
              <a:rPr lang="fr-FR" dirty="0" smtClean="0"/>
              <a:t>. </a:t>
            </a:r>
            <a:br>
              <a:rPr lang="fr-FR" dirty="0" smtClean="0"/>
            </a:br>
            <a:r>
              <a:rPr lang="fr-FR" dirty="0" smtClean="0"/>
              <a:t>Des fonctionnalités peuvent leur être associées en fonction du cahier des charges.</a:t>
            </a:r>
          </a:p>
          <a:p>
            <a:r>
              <a:rPr lang="fr-FR" b="1" dirty="0" smtClean="0"/>
              <a:t>Ressources pédagogiques </a:t>
            </a:r>
            <a:r>
              <a:rPr lang="fr-FR" b="0" dirty="0" smtClean="0"/>
              <a:t>doivent</a:t>
            </a:r>
            <a:r>
              <a:rPr lang="fr-FR" b="0" baseline="0" dirty="0" smtClean="0"/>
              <a:t> être compatible </a:t>
            </a:r>
            <a:r>
              <a:rPr lang="fr-FR" dirty="0" smtClean="0"/>
              <a:t>avec le standard </a:t>
            </a:r>
            <a:r>
              <a:rPr lang="fr-FR" dirty="0" smtClean="0">
                <a:hlinkClick r:id="rId5" tooltip="Sharable Content Object Reference Model"/>
              </a:rPr>
              <a:t>SCORM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79271-C327-4475-B183-9BA86B14F05F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hlinkClick r:id="rId3" tooltip="Accessibilité du Web"/>
              </a:rPr>
              <a:t>Accessibilité</a:t>
            </a:r>
            <a:r>
              <a:rPr lang="fr-FR" dirty="0" smtClean="0"/>
              <a:t> : capacité de repérer des composants d’</a:t>
            </a:r>
            <a:r>
              <a:rPr lang="fr-FR" dirty="0" smtClean="0">
                <a:hlinkClick r:id="rId4" tooltip="Enseignement"/>
              </a:rPr>
              <a:t>enseignement</a:t>
            </a:r>
            <a:r>
              <a:rPr lang="fr-FR" dirty="0" smtClean="0"/>
              <a:t> à partir d’un site distant, d’y accéder et de les distribuer à plusieurs autres sites.</a:t>
            </a:r>
          </a:p>
          <a:p>
            <a:r>
              <a:rPr lang="fr-FR" b="1" dirty="0" smtClean="0"/>
              <a:t>Adaptabilité</a:t>
            </a:r>
            <a:r>
              <a:rPr lang="fr-FR" dirty="0" smtClean="0"/>
              <a:t> : capacité à personnaliser la </a:t>
            </a:r>
            <a:r>
              <a:rPr lang="fr-FR" dirty="0" smtClean="0">
                <a:hlinkClick r:id="rId5" tooltip="Formation"/>
              </a:rPr>
              <a:t>formation</a:t>
            </a:r>
            <a:r>
              <a:rPr lang="fr-FR" dirty="0" smtClean="0"/>
              <a:t> en fonction des besoins des personnes et organisations.</a:t>
            </a:r>
          </a:p>
          <a:p>
            <a:r>
              <a:rPr lang="fr-FR" b="1" dirty="0" smtClean="0">
                <a:hlinkClick r:id="rId6" tooltip="Durabilité"/>
              </a:rPr>
              <a:t>Durabilité</a:t>
            </a:r>
            <a:r>
              <a:rPr lang="fr-FR" dirty="0" smtClean="0"/>
              <a:t> : capacité de résister à l’évolution de la </a:t>
            </a:r>
            <a:r>
              <a:rPr lang="fr-FR" dirty="0" smtClean="0">
                <a:hlinkClick r:id="rId7" tooltip="Technologie"/>
              </a:rPr>
              <a:t>technologie</a:t>
            </a:r>
            <a:r>
              <a:rPr lang="fr-FR" dirty="0" smtClean="0"/>
              <a:t> sans nécessiter une </a:t>
            </a:r>
            <a:r>
              <a:rPr lang="fr-FR" dirty="0" err="1" smtClean="0"/>
              <a:t>reconception</a:t>
            </a:r>
            <a:r>
              <a:rPr lang="fr-FR" dirty="0" smtClean="0"/>
              <a:t>, une reconfiguration ou un recodage.</a:t>
            </a:r>
          </a:p>
          <a:p>
            <a:r>
              <a:rPr lang="fr-FR" b="1" dirty="0" smtClean="0">
                <a:hlinkClick r:id="rId8" tooltip="Interopérabilité"/>
              </a:rPr>
              <a:t>Interopérabilité</a:t>
            </a:r>
            <a:r>
              <a:rPr lang="fr-FR" dirty="0" smtClean="0"/>
              <a:t> : capacité d’utiliser dans un autre emplacement et avec un autre ensemble d’outils ou sur une autre plate-forme des composants d’enseignement développés dans un site, avec un certain ensemble d’outils ou sur une certaine plate forme. </a:t>
            </a:r>
          </a:p>
          <a:p>
            <a:r>
              <a:rPr lang="fr-FR" b="1" dirty="0" smtClean="0"/>
              <a:t>Réutilisabilité</a:t>
            </a:r>
            <a:r>
              <a:rPr lang="fr-FR" dirty="0" smtClean="0"/>
              <a:t> : souplesse permettant d’intégrer des composants d’enseignement dans des contextes et des applications multiples.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79271-C327-4475-B183-9BA86B14F05F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79271-C327-4475-B183-9BA86B14F05F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SCO</a:t>
            </a:r>
            <a:r>
              <a:rPr lang="fr-FR" dirty="0" smtClean="0"/>
              <a:t> : Ces unités d’apprentissage sont autonomes et peuvent se composer de ressources diverses : textes, vidéos, sons, animations, pages HTML etc.) 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79271-C327-4475-B183-9BA86B14F05F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Link : http://blog.educpros.fr/matthieu-cisel/2013/06/16/monter-son-mooc-en-7-etapes/</a:t>
            </a:r>
          </a:p>
          <a:p>
            <a:r>
              <a:rPr lang="fr-FR" dirty="0" smtClean="0"/>
              <a:t>http://blog.educpros.fr/matthieu-cisel/2013/06/25/mooc-une-proposition-de-grille-de-lecture/</a:t>
            </a:r>
          </a:p>
          <a:p>
            <a:r>
              <a:rPr lang="fr-FR" dirty="0" smtClean="0"/>
              <a:t>http://blog.educpros.fr/matthieu-cisel/2013/04/29/pourquoi-faire-des-mooc/</a:t>
            </a:r>
          </a:p>
          <a:p>
            <a:r>
              <a:rPr lang="fr-FR" dirty="0" smtClean="0"/>
              <a:t>http://mooc-explorer.tumblr.com/post/40004073230/xmooc-cmooc</a:t>
            </a:r>
          </a:p>
          <a:p>
            <a:r>
              <a:rPr lang="fr-FR" dirty="0" smtClean="0"/>
              <a:t>http://blog.openclassrooms.com/2013/06/xmooc-cmooc-quest-ce-qui-marche-vraiment/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79271-C327-4475-B183-9BA86B14F05F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observe fréquemment des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confusions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entre les MOOC et d’autres formats d’enseignement en ligne. Une des erreurs les plus courantes consiste à confondre MOOC et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Ressource Educative Libre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(REL ou OER pour les anglo-saxons). Le simple fait de mettre en ligne des cours filmés, des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powerpoint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 des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pdf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suffit pas à qualifier un cours de MOOC.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79271-C327-4475-B183-9BA86B14F05F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4973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Terme apparu en 2008</a:t>
            </a:r>
          </a:p>
          <a:p>
            <a:r>
              <a:rPr lang="fr-FR" dirty="0" smtClean="0"/>
              <a:t>Un </a:t>
            </a:r>
            <a:r>
              <a:rPr lang="fr-FR" b="1" dirty="0" smtClean="0"/>
              <a:t>MOOC</a:t>
            </a:r>
            <a:r>
              <a:rPr lang="fr-FR" dirty="0" smtClean="0"/>
              <a:t> c’est un</a:t>
            </a:r>
            <a:r>
              <a:rPr lang="fr-FR" baseline="0" dirty="0" smtClean="0"/>
              <a:t> d</a:t>
            </a:r>
            <a:r>
              <a:rPr lang="fr-FR" dirty="0" smtClean="0"/>
              <a:t>ispositif ouvert de formation libre sur Internet, proposé par un ou des auteurs, qui scénarisent du contenu pédagogique</a:t>
            </a:r>
          </a:p>
          <a:p>
            <a:r>
              <a:rPr lang="fr-FR" b="1" dirty="0" smtClean="0"/>
              <a:t>Massif</a:t>
            </a:r>
            <a:r>
              <a:rPr lang="fr-FR" dirty="0" smtClean="0"/>
              <a:t> : record US : 300 000 étudiants pour un cours d’initiation à l’informatique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79271-C327-4475-B183-9BA86B14F05F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L’évaluation traditionnelle des acquis </a:t>
            </a:r>
            <a:r>
              <a:rPr lang="fr-FR" dirty="0" smtClean="0"/>
              <a:t>est donc très difficile et </a:t>
            </a:r>
            <a:r>
              <a:rPr lang="fr-FR" b="1" dirty="0" smtClean="0"/>
              <a:t>n’existe</a:t>
            </a:r>
            <a:r>
              <a:rPr lang="fr-FR" dirty="0" smtClean="0"/>
              <a:t> </a:t>
            </a:r>
            <a:r>
              <a:rPr lang="fr-FR" b="1" dirty="0" smtClean="0"/>
              <a:t>pas</a:t>
            </a:r>
            <a:r>
              <a:rPr lang="fr-FR" dirty="0" smtClean="0"/>
              <a:t> pour ce type de MOOC.</a:t>
            </a:r>
          </a:p>
          <a:p>
            <a:r>
              <a:rPr lang="fr-FR" dirty="0" smtClean="0"/>
              <a:t>Les </a:t>
            </a:r>
            <a:r>
              <a:rPr lang="fr-FR" b="1" dirty="0" err="1" smtClean="0"/>
              <a:t>cMOOC</a:t>
            </a:r>
            <a:r>
              <a:rPr lang="fr-FR" dirty="0" smtClean="0"/>
              <a:t> semblent donc moins approprié pour les sciences “dures” (maths, physique, chimie…) pour lesquelles une connaissance des processus fondamentaux est indispensable à la compréhension de base du sujet et nécessitent une forte implication des participants.</a:t>
            </a:r>
          </a:p>
          <a:p>
            <a:endParaRPr lang="fr-FR" dirty="0" smtClean="0"/>
          </a:p>
          <a:p>
            <a:r>
              <a:rPr lang="fr-FR" b="1" dirty="0" smtClean="0"/>
              <a:t>2011</a:t>
            </a:r>
            <a:r>
              <a:rPr lang="fr-FR" dirty="0" smtClean="0"/>
              <a:t> : Ils reposent sur un modèle de pédagogie </a:t>
            </a:r>
            <a:r>
              <a:rPr lang="fr-FR" b="1" i="1" dirty="0" err="1" smtClean="0"/>
              <a:t>instructiviste</a:t>
            </a:r>
            <a:r>
              <a:rPr lang="fr-FR" dirty="0" smtClean="0"/>
              <a:t>, qui est celui que nous connaissons depuis des siècles : l’enseignement direct par un expert (le professeur) en relation avec un curriculum et ayant pour objectif l’apprentissage de connaissances  spécifiques par le biais de cours.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79271-C327-4475-B183-9BA86B14F05F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79271-C327-4475-B183-9BA86B14F05F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C’est un aspect que l’on a parfois </a:t>
            </a:r>
            <a:r>
              <a:rPr lang="fr-FR" b="1" dirty="0" smtClean="0"/>
              <a:t>tendance à</a:t>
            </a:r>
            <a:r>
              <a:rPr lang="fr-FR" b="1" baseline="0" dirty="0" smtClean="0"/>
              <a:t> </a:t>
            </a:r>
            <a:r>
              <a:rPr lang="fr-FR" b="1" dirty="0" smtClean="0"/>
              <a:t>oublier </a:t>
            </a:r>
            <a:r>
              <a:rPr lang="fr-FR" dirty="0" smtClean="0"/>
              <a:t>tant la question </a:t>
            </a:r>
            <a:r>
              <a:rPr lang="fr-FR" b="1" dirty="0" smtClean="0"/>
              <a:t>économique</a:t>
            </a:r>
            <a:r>
              <a:rPr lang="fr-FR" dirty="0" smtClean="0"/>
              <a:t> semble éclipser les autres aspects.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Tout le monde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n’a pas accès à l’enseignement supérieur, même en France.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ces cours en ligne ont déjà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fini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leurs études, ont un travail et ne peuvent se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permettre de reprendre des études pour des simples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d’organisation</a:t>
            </a:r>
            <a:endParaRPr lang="en-US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79271-C327-4475-B183-9BA86B14F05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98039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participants doivent rendre des devoirs tout au long du cours, pourquoi ne pas les faire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plancher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sur des problèmes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concrets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attente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innovantes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79271-C327-4475-B183-9BA86B14F05F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88890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Coursera récolte 80% des bénéfices issus de ses MOOC,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edX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 seulement » 50%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79271-C327-4475-B183-9BA86B14F05F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8707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10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740242E-7C74-47EC-9C5E-2CCA5D38AA6D}" type="datetime1">
              <a:rPr lang="fr-FR" smtClean="0"/>
              <a:pPr>
                <a:defRPr/>
              </a:pPr>
              <a:t>03/11/2014</a:t>
            </a:fld>
            <a:endParaRPr lang="fr-FR"/>
          </a:p>
        </p:txBody>
      </p:sp>
      <p:sp>
        <p:nvSpPr>
          <p:cNvPr id="11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12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DA791-97A6-4EE4-A83A-14001F6F0D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5CB0-3BDE-49D6-AF27-9F9C138593AA}" type="datetime1">
              <a:rPr lang="fr-FR" smtClean="0"/>
              <a:pPr>
                <a:defRPr/>
              </a:pPr>
              <a:t>03/11/2014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35B8A-2396-4101-9C2D-05A51357A9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cteur droit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Triangle isocè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1C710-AD49-4D56-B5B1-5F5134FF13B7}" type="datetime1">
              <a:rPr lang="fr-FR" smtClean="0"/>
              <a:pPr>
                <a:defRPr/>
              </a:pPr>
              <a:t>03/11/2014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D63D-BBAE-4A54-9212-A0E8A225E8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3436B-3A10-4B99-B7F6-2B25623C4105}" type="datetime1">
              <a:rPr lang="fr-FR" smtClean="0"/>
              <a:pPr>
                <a:defRPr/>
              </a:pPr>
              <a:t>03/11/2014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2A631-562C-40DD-995B-A0F6A3E391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FCB93-6CDC-4B84-A753-656F8AAE529D}" type="datetime1">
              <a:rPr lang="fr-FR" smtClean="0"/>
              <a:pPr>
                <a:defRPr/>
              </a:pPr>
              <a:t>03/11/2014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72889-6D26-4D90-AB7A-AA9E85876C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94D2-363D-4E88-B955-71CF9584760A}" type="datetime1">
              <a:rPr lang="fr-FR" smtClean="0"/>
              <a:pPr>
                <a:defRPr/>
              </a:pPr>
              <a:t>03/11/2014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86898-9240-436D-A695-514ED53DF2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9E3CA-7308-4BED-9F9B-9FED86EF1FCB}" type="datetime1">
              <a:rPr lang="fr-FR" smtClean="0"/>
              <a:pPr>
                <a:defRPr/>
              </a:pPr>
              <a:t>03/11/2014</a:t>
            </a:fld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28F1B-071C-45DB-ACF7-270E74AC64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isocè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32CB-A001-4817-AFA6-32E14C9C013B}" type="datetime1">
              <a:rPr lang="fr-FR" smtClean="0"/>
              <a:pPr>
                <a:defRPr/>
              </a:pPr>
              <a:t>03/11/2014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B3AA-1E2A-4A61-8B1A-13C7B20829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Triangle isocè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C12E2-627F-491E-B0D4-DE1F555E9745}" type="datetime1">
              <a:rPr lang="fr-FR" smtClean="0"/>
              <a:pPr>
                <a:defRPr/>
              </a:pPr>
              <a:t>03/11/2014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59A3-806E-4A92-85AA-E63DD11F7E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Triangle isocè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CFE20-B1C7-452B-A436-E08149CFFE73}" type="datetime1">
              <a:rPr lang="fr-FR" smtClean="0"/>
              <a:pPr>
                <a:defRPr/>
              </a:pPr>
              <a:t>03/11/2014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57D1-D716-4DEA-A4F7-7D61845734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CF45-F9C0-41FC-B3BF-6DF030E8E54B}" type="datetime1">
              <a:rPr lang="fr-FR" smtClean="0"/>
              <a:pPr>
                <a:defRPr/>
              </a:pPr>
              <a:t>03/11/2014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1B746-E207-4851-81A5-084EEB2036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D8CBE-1B33-4965-9923-BDFF18781E4B}" type="datetime1">
              <a:rPr lang="fr-FR" smtClean="0"/>
              <a:pPr>
                <a:defRPr/>
              </a:pPr>
              <a:t>03/11/2014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AF821D-86F1-426E-B2DB-650BE26DD6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16" r:id="rId4"/>
    <p:sldLayoutId id="2147483717" r:id="rId5"/>
    <p:sldLayoutId id="2147483721" r:id="rId6"/>
    <p:sldLayoutId id="2147483722" r:id="rId7"/>
    <p:sldLayoutId id="2147483723" r:id="rId8"/>
    <p:sldLayoutId id="2147483724" r:id="rId9"/>
    <p:sldLayoutId id="2147483718" r:id="rId10"/>
    <p:sldLayoutId id="214748372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A94543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futurelearn.com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www.miriadax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france-universite-numerique.fr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edx.org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www.coursera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udacity.com" TargetMode="External"/><Relationship Id="rId4" Type="http://schemas.openxmlformats.org/officeDocument/2006/relationships/hyperlink" Target="http://www.canvas.net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Les </a:t>
            </a:r>
            <a:r>
              <a:rPr lang="fr-FR" dirty="0" err="1" smtClean="0"/>
              <a:t>MOOCs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fr-FR" dirty="0" smtClean="0"/>
              <a:t>Exposé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fr-FR" dirty="0"/>
          </a:p>
        </p:txBody>
      </p:sp>
      <p:pic>
        <p:nvPicPr>
          <p:cNvPr id="9222" name="Image 5" descr="http://cubot.mecatronautes.fr/2013/images/logo_Ingenieur2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6725" y="5800725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2"/>
          <p:cNvSpPr txBox="1">
            <a:spLocks noChangeArrowheads="1"/>
          </p:cNvSpPr>
          <p:nvPr/>
        </p:nvSpPr>
        <p:spPr bwMode="auto">
          <a:xfrm>
            <a:off x="4140200" y="1196975"/>
            <a:ext cx="4176713" cy="1076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3200" b="1" dirty="0">
                <a:solidFill>
                  <a:srgbClr val="365F91"/>
                </a:solidFill>
                <a:latin typeface="Calibri" pitchFamily="34" charset="0"/>
              </a:rPr>
              <a:t>Aymen Zahou</a:t>
            </a:r>
            <a:br>
              <a:rPr lang="fr-FR" sz="3200" b="1" dirty="0">
                <a:solidFill>
                  <a:srgbClr val="365F91"/>
                </a:solidFill>
                <a:latin typeface="Calibri" pitchFamily="34" charset="0"/>
              </a:rPr>
            </a:br>
            <a:r>
              <a:rPr lang="fr-FR" sz="3200" b="1" dirty="0" smtClean="0">
                <a:solidFill>
                  <a:srgbClr val="365F91"/>
                </a:solidFill>
                <a:latin typeface="Calibri" pitchFamily="34" charset="0"/>
              </a:rPr>
              <a:t>IR3 </a:t>
            </a:r>
            <a:r>
              <a:rPr lang="fr-FR" sz="3200" b="1" dirty="0">
                <a:solidFill>
                  <a:srgbClr val="365F91"/>
                </a:solidFill>
                <a:latin typeface="Calibri" pitchFamily="34" charset="0"/>
              </a:rPr>
              <a:t>– </a:t>
            </a:r>
            <a:r>
              <a:rPr lang="fr-FR" sz="3200" b="1" dirty="0" smtClean="0">
                <a:solidFill>
                  <a:srgbClr val="365F91"/>
                </a:solidFill>
                <a:latin typeface="Calibri" pitchFamily="34" charset="0"/>
              </a:rPr>
              <a:t>2014/2015</a:t>
            </a:r>
            <a:endParaRPr lang="fr-FR" sz="3200" dirty="0"/>
          </a:p>
        </p:txBody>
      </p:sp>
      <p:pic>
        <p:nvPicPr>
          <p:cNvPr id="9" name="Image 8" descr="UPEM-V1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47034"/>
            <a:ext cx="1954907" cy="1010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>
                <a:ea typeface="ＭＳ Ｐゴシック" charset="-128"/>
              </a:rPr>
              <a:t>Principaux acteurs Européens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altLang="en-US" sz="3200" dirty="0" err="1">
                <a:ea typeface="ＭＳ Ｐゴシック" charset="-128"/>
              </a:rPr>
              <a:t>Miriada</a:t>
            </a:r>
            <a:r>
              <a:rPr lang="fr-FR" altLang="en-US" sz="3200" dirty="0">
                <a:ea typeface="ＭＳ Ｐゴシック" charset="-128"/>
              </a:rPr>
              <a:t> X (Espagne)</a:t>
            </a:r>
            <a:br>
              <a:rPr lang="fr-FR" altLang="en-US" sz="3200" dirty="0">
                <a:ea typeface="ＭＳ Ｐゴシック" charset="-128"/>
              </a:rPr>
            </a:br>
            <a:r>
              <a:rPr lang="fr-FR" altLang="en-US" sz="3200" dirty="0">
                <a:ea typeface="ＭＳ Ｐゴシック" charset="-128"/>
                <a:hlinkClick r:id="rId2"/>
              </a:rPr>
              <a:t>www.miriadax.net</a:t>
            </a:r>
            <a:endParaRPr lang="fr-FR" altLang="en-US" sz="3200" dirty="0">
              <a:ea typeface="ＭＳ Ｐゴシック" charset="-128"/>
            </a:endParaRPr>
          </a:p>
          <a:p>
            <a:r>
              <a:rPr lang="fr-FR" altLang="en-US" sz="3200" dirty="0" err="1">
                <a:ea typeface="ＭＳ Ｐゴシック" charset="-128"/>
              </a:rPr>
              <a:t>Futurelearn</a:t>
            </a:r>
            <a:r>
              <a:rPr lang="fr-FR" altLang="en-US" sz="3200" dirty="0">
                <a:ea typeface="ＭＳ Ｐゴシック" charset="-128"/>
              </a:rPr>
              <a:t> : (GB)</a:t>
            </a:r>
            <a:br>
              <a:rPr lang="fr-FR" altLang="en-US" sz="3200" dirty="0">
                <a:ea typeface="ＭＳ Ｐゴシック" charset="-128"/>
              </a:rPr>
            </a:br>
            <a:r>
              <a:rPr lang="fr-FR" altLang="en-US" sz="3200" dirty="0">
                <a:ea typeface="ＭＳ Ｐゴシック" charset="-128"/>
                <a:hlinkClick r:id="rId3"/>
              </a:rPr>
              <a:t>www.futurelearn.com</a:t>
            </a:r>
            <a:endParaRPr lang="fr-FR" altLang="en-US" sz="3200" dirty="0">
              <a:ea typeface="ＭＳ Ｐゴシック" charset="-128"/>
            </a:endParaRPr>
          </a:p>
          <a:p>
            <a:r>
              <a:rPr lang="fr-FR" altLang="en-US" sz="3200" dirty="0">
                <a:ea typeface="ＭＳ Ｐゴシック" charset="-128"/>
              </a:rPr>
              <a:t>France Université Numérique (France) </a:t>
            </a:r>
            <a:br>
              <a:rPr lang="fr-FR" altLang="en-US" sz="3200" dirty="0">
                <a:ea typeface="ＭＳ Ｐゴシック" charset="-128"/>
              </a:rPr>
            </a:br>
            <a:r>
              <a:rPr lang="fr-FR" altLang="en-US" sz="3200" dirty="0">
                <a:ea typeface="ＭＳ Ｐゴシック" charset="-128"/>
                <a:hlinkClick r:id="rId4"/>
              </a:rPr>
              <a:t>www.france-universite-numerique.fr</a:t>
            </a:r>
            <a:endParaRPr lang="fr-FR" altLang="en-US" sz="3200" dirty="0">
              <a:ea typeface="ＭＳ Ｐゴシック" charset="-128"/>
            </a:endParaRPr>
          </a:p>
          <a:p>
            <a:r>
              <a:rPr lang="fr-FR" altLang="en-US" sz="3200" dirty="0" err="1">
                <a:ea typeface="ＭＳ Ｐゴシック" charset="-128"/>
              </a:rPr>
              <a:t>Iversity</a:t>
            </a:r>
            <a:r>
              <a:rPr lang="fr-FR" altLang="en-US" sz="3200" dirty="0">
                <a:ea typeface="ＭＳ Ｐゴシック" charset="-128"/>
              </a:rPr>
              <a:t> (Allemagne)</a:t>
            </a:r>
          </a:p>
          <a:p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2A631-562C-40DD-995B-A0F6A3E39120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068" y="1366083"/>
            <a:ext cx="14401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068" y="2420888"/>
            <a:ext cx="2210871" cy="85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264" y="3568139"/>
            <a:ext cx="1105435" cy="78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068" y="4653136"/>
            <a:ext cx="20574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6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Répartitions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2A631-562C-40DD-995B-A0F6A3E39120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pic>
        <p:nvPicPr>
          <p:cNvPr id="8" name="Espace réservé du contenu 3" descr="x2013-12-19-mooc-provider-558.jpg.pagespeed.ic.favilqZ78K.jpg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000" r="-25000"/>
          <a:stretch>
            <a:fillRect/>
          </a:stretch>
        </p:blipFill>
        <p:spPr bwMode="auto">
          <a:xfrm>
            <a:off x="-972171" y="1181505"/>
            <a:ext cx="10905065" cy="484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4"/>
          <p:cNvSpPr txBox="1"/>
          <p:nvPr/>
        </p:nvSpPr>
        <p:spPr>
          <a:xfrm>
            <a:off x="229191" y="5929228"/>
            <a:ext cx="86528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9pPr>
          </a:lstStyle>
          <a:p>
            <a:pPr eaLnBrk="1" hangingPunct="1"/>
            <a:r>
              <a:rPr lang="fr-FR" altLang="en-US" sz="1400">
                <a:latin typeface="Century Gothic" charset="0"/>
              </a:rPr>
              <a:t>https://www.edsurge.com/n/2013-12-22-moocs-in-2013-breaking-down-the-numbers</a:t>
            </a:r>
            <a:endParaRPr lang="en-US" altLang="en-US" sz="140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Aymen ZAHOU – IR3 - 2014/2015</a:t>
            </a:r>
          </a:p>
        </p:txBody>
      </p:sp>
      <p:sp>
        <p:nvSpPr>
          <p:cNvPr id="11267" name="ZoneTexte 5"/>
          <p:cNvSpPr txBox="1">
            <a:spLocks noChangeArrowheads="1"/>
          </p:cNvSpPr>
          <p:nvPr/>
        </p:nvSpPr>
        <p:spPr bwMode="auto">
          <a:xfrm>
            <a:off x="1042988" y="2997200"/>
            <a:ext cx="6842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>
                <a:latin typeface="Gill Sans MT"/>
              </a:rPr>
              <a:t>PARTIE </a:t>
            </a:r>
            <a:r>
              <a:rPr lang="fr-FR" sz="2800" b="1" dirty="0" smtClean="0">
                <a:latin typeface="Gill Sans MT"/>
              </a:rPr>
              <a:t>II </a:t>
            </a:r>
            <a:r>
              <a:rPr lang="fr-FR" sz="2800" b="1" dirty="0">
                <a:latin typeface="Gill Sans MT"/>
              </a:rPr>
              <a:t>: </a:t>
            </a:r>
            <a:br>
              <a:rPr lang="fr-FR" sz="2800" b="1" dirty="0">
                <a:latin typeface="Gill Sans MT"/>
              </a:rPr>
            </a:br>
            <a:r>
              <a:rPr lang="fr-FR" sz="2800" dirty="0" smtClean="0"/>
              <a:t> Dans quel but ?</a:t>
            </a:r>
            <a:endParaRPr lang="fr-FR" sz="2800" b="1" dirty="0">
              <a:latin typeface="Gill Sans M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2A631-562C-40DD-995B-A0F6A3E39120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715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5"/>
            <a:ext cx="4460359" cy="410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Transmettre</a:t>
            </a:r>
            <a:r>
              <a:rPr lang="en-US" b="1" dirty="0" smtClean="0"/>
              <a:t> </a:t>
            </a:r>
            <a:r>
              <a:rPr lang="en-US" b="1" dirty="0"/>
              <a:t>des </a:t>
            </a:r>
            <a:r>
              <a:rPr lang="fr-FR" b="1" dirty="0" smtClean="0"/>
              <a:t>connaissances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Un des moyens le plus efficaces pour transmettre des connaissances au plus grand nombre</a:t>
            </a:r>
          </a:p>
          <a:p>
            <a:endParaRPr lang="en-US" dirty="0" smtClean="0"/>
          </a:p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/>
              <a:t>question de temps</a:t>
            </a:r>
            <a:r>
              <a:rPr lang="en-US" dirty="0" smtClean="0"/>
              <a:t>.</a:t>
            </a:r>
            <a:endParaRPr lang="fr-FR" dirty="0" smtClean="0"/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2A631-562C-40DD-995B-A0F6A3E39120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41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Créer</a:t>
            </a:r>
            <a:r>
              <a:rPr lang="en-US" b="1" dirty="0"/>
              <a:t> des </a:t>
            </a:r>
            <a:r>
              <a:rPr lang="en-US" b="1" dirty="0" err="1"/>
              <a:t>connaissances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L’occasion </a:t>
            </a:r>
            <a:r>
              <a:rPr lang="fr-FR" dirty="0"/>
              <a:t>de réunir des milliers voire des dizaines de milliers de personnes </a:t>
            </a:r>
            <a:r>
              <a:rPr lang="fr-FR" dirty="0" smtClean="0"/>
              <a:t>motivées</a:t>
            </a:r>
          </a:p>
          <a:p>
            <a:r>
              <a:rPr lang="fr-FR" dirty="0"/>
              <a:t>U</a:t>
            </a:r>
            <a:r>
              <a:rPr lang="fr-FR" dirty="0" smtClean="0"/>
              <a:t>n </a:t>
            </a:r>
            <a:r>
              <a:rPr lang="fr-FR" dirty="0"/>
              <a:t>des défis majeurs de cette nouvelle forme d’enseignement</a:t>
            </a:r>
            <a:endParaRPr lang="fr-FR" dirty="0" smtClean="0"/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2A631-562C-40DD-995B-A0F6A3E39120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6887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Acquérir une visibilité nationale et internationale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Principale motivation </a:t>
            </a:r>
            <a:r>
              <a:rPr lang="en-US" dirty="0" smtClean="0"/>
              <a:t>des </a:t>
            </a:r>
            <a:r>
              <a:rPr lang="fr-FR" noProof="1" smtClean="0"/>
              <a:t>établissements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Générer</a:t>
            </a:r>
            <a:r>
              <a:rPr lang="en-US" dirty="0" smtClean="0"/>
              <a:t> des </a:t>
            </a:r>
            <a:r>
              <a:rPr lang="en-US" dirty="0" err="1" smtClean="0"/>
              <a:t>revenus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2A631-562C-40DD-995B-A0F6A3E39120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699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Créer</a:t>
            </a:r>
            <a:r>
              <a:rPr lang="en-US" b="1" dirty="0"/>
              <a:t> </a:t>
            </a:r>
            <a:r>
              <a:rPr lang="en-US" b="1" dirty="0" err="1"/>
              <a:t>une</a:t>
            </a:r>
            <a:r>
              <a:rPr lang="en-US" b="1" dirty="0"/>
              <a:t> </a:t>
            </a:r>
            <a:r>
              <a:rPr lang="en-US" b="1" dirty="0" err="1"/>
              <a:t>communauté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Création</a:t>
            </a:r>
            <a:r>
              <a:rPr lang="en-US" dirty="0" smtClean="0"/>
              <a:t> de site internet au </a:t>
            </a:r>
            <a:r>
              <a:rPr lang="en-US" dirty="0" err="1" smtClean="0"/>
              <a:t>terme</a:t>
            </a:r>
            <a:r>
              <a:rPr lang="en-US" dirty="0" smtClean="0"/>
              <a:t> de </a:t>
            </a:r>
            <a:r>
              <a:rPr lang="en-US" dirty="0" err="1" smtClean="0"/>
              <a:t>certains</a:t>
            </a:r>
            <a:r>
              <a:rPr lang="en-US" dirty="0" smtClean="0"/>
              <a:t> MOOCs.</a:t>
            </a:r>
          </a:p>
          <a:p>
            <a:r>
              <a:rPr lang="en-US" dirty="0" err="1" smtClean="0"/>
              <a:t>Utilisation</a:t>
            </a:r>
            <a:r>
              <a:rPr lang="en-US" dirty="0" smtClean="0"/>
              <a:t> des </a:t>
            </a:r>
            <a:r>
              <a:rPr lang="en-US" dirty="0" err="1" smtClean="0"/>
              <a:t>réseaux</a:t>
            </a:r>
            <a:r>
              <a:rPr lang="en-US" dirty="0" smtClean="0"/>
              <a:t> </a:t>
            </a:r>
            <a:r>
              <a:rPr lang="en-US" dirty="0" err="1" smtClean="0"/>
              <a:t>sociaux</a:t>
            </a:r>
            <a:endParaRPr lang="en-US" dirty="0" smtClean="0"/>
          </a:p>
          <a:p>
            <a:r>
              <a:rPr lang="fr-FR" dirty="0" smtClean="0"/>
              <a:t>Faciliter </a:t>
            </a:r>
            <a:r>
              <a:rPr lang="fr-FR" dirty="0" smtClean="0"/>
              <a:t>les rencontres entre acteurs </a:t>
            </a:r>
            <a:r>
              <a:rPr lang="fr-FR" dirty="0" smtClean="0"/>
              <a:t>du domaine </a:t>
            </a:r>
            <a:r>
              <a:rPr lang="fr-FR" dirty="0" smtClean="0"/>
              <a:t>appartenant à des institutions variées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2A631-562C-40DD-995B-A0F6A3E39120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pic>
        <p:nvPicPr>
          <p:cNvPr id="6" name="Image 5" descr="reseaux-sociaux-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429000"/>
            <a:ext cx="4352869" cy="286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39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Recruter</a:t>
            </a:r>
            <a:r>
              <a:rPr lang="en-US" b="1" dirty="0"/>
              <a:t> des talents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Vaut </a:t>
            </a:r>
            <a:r>
              <a:rPr lang="fr-FR" dirty="0" smtClean="0"/>
              <a:t>pour les établissements d’enseignement supérieur comme pour les entreprises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Implique une vérification de l’identité de la personne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ou un examen </a:t>
            </a:r>
            <a:r>
              <a:rPr lang="fr-FR" dirty="0" err="1" smtClean="0"/>
              <a:t>présentiel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2A631-562C-40DD-995B-A0F6A3E39120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18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Aymen ZAHOU – IR3 - 2014/2015</a:t>
            </a:r>
          </a:p>
        </p:txBody>
      </p:sp>
      <p:sp>
        <p:nvSpPr>
          <p:cNvPr id="11267" name="ZoneTexte 5"/>
          <p:cNvSpPr txBox="1">
            <a:spLocks noChangeArrowheads="1"/>
          </p:cNvSpPr>
          <p:nvPr/>
        </p:nvSpPr>
        <p:spPr bwMode="auto">
          <a:xfrm>
            <a:off x="1042988" y="2997200"/>
            <a:ext cx="6842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>
                <a:latin typeface="Gill Sans MT"/>
              </a:rPr>
              <a:t>PARTIE </a:t>
            </a:r>
            <a:r>
              <a:rPr lang="fr-FR" sz="2800" b="1" dirty="0" smtClean="0">
                <a:latin typeface="Gill Sans MT"/>
              </a:rPr>
              <a:t>III </a:t>
            </a:r>
            <a:r>
              <a:rPr lang="fr-FR" sz="2800" b="1" dirty="0">
                <a:latin typeface="Gill Sans MT"/>
              </a:rPr>
              <a:t>: </a:t>
            </a:r>
            <a:br>
              <a:rPr lang="fr-FR" sz="2800" b="1" dirty="0">
                <a:latin typeface="Gill Sans MT"/>
              </a:rPr>
            </a:br>
            <a:r>
              <a:rPr lang="fr-FR" sz="2800" dirty="0" smtClean="0"/>
              <a:t>Composition</a:t>
            </a:r>
            <a:endParaRPr lang="fr-FR" sz="2800" b="1" dirty="0">
              <a:latin typeface="Gill Sans M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2A631-562C-40DD-995B-A0F6A3E39120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757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Concepts </a:t>
            </a:r>
            <a:r>
              <a:rPr lang="fr-FR" b="1" dirty="0" smtClean="0"/>
              <a:t>stratégiques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1</a:t>
            </a:r>
            <a:r>
              <a:rPr lang="en-US" sz="3200" dirty="0"/>
              <a:t>. The Web as a </a:t>
            </a:r>
            <a:r>
              <a:rPr lang="en-US" sz="3200" b="1" dirty="0"/>
              <a:t>platform</a:t>
            </a:r>
          </a:p>
          <a:p>
            <a:r>
              <a:rPr lang="en-US" sz="3200" dirty="0"/>
              <a:t>2. Harnessing </a:t>
            </a:r>
            <a:r>
              <a:rPr lang="en-US" sz="3200" b="1" dirty="0"/>
              <a:t>Collective Intelligence</a:t>
            </a:r>
          </a:p>
          <a:p>
            <a:r>
              <a:rPr lang="en-US" sz="3200" dirty="0"/>
              <a:t>3. </a:t>
            </a:r>
            <a:r>
              <a:rPr lang="en-US" sz="3200" b="1" dirty="0"/>
              <a:t>Data </a:t>
            </a:r>
            <a:r>
              <a:rPr lang="en-US" sz="3200" dirty="0"/>
              <a:t>is the Next Intel Inside</a:t>
            </a:r>
          </a:p>
          <a:p>
            <a:r>
              <a:rPr lang="en-US" sz="3200" dirty="0"/>
              <a:t>4. </a:t>
            </a:r>
            <a:r>
              <a:rPr lang="en-US" sz="3200" b="1" dirty="0"/>
              <a:t>Lightweight </a:t>
            </a:r>
            <a:r>
              <a:rPr lang="en-US" sz="3200" dirty="0"/>
              <a:t>Programming Models</a:t>
            </a:r>
          </a:p>
          <a:p>
            <a:r>
              <a:rPr lang="en-US" sz="3200" dirty="0"/>
              <a:t>5. Software Above the Level of a Single </a:t>
            </a:r>
            <a:r>
              <a:rPr lang="en-US" sz="3200" b="1" dirty="0"/>
              <a:t>Device</a:t>
            </a:r>
          </a:p>
          <a:p>
            <a:r>
              <a:rPr lang="en-US" sz="3200" dirty="0"/>
              <a:t>6. Rich </a:t>
            </a:r>
            <a:r>
              <a:rPr lang="en-US" sz="3200" b="1" dirty="0"/>
              <a:t>User Experiences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Source: Tim O’Reilly, “What is Web 2.0?”, 30 </a:t>
            </a:r>
            <a:r>
              <a:rPr lang="en-US" sz="2000" dirty="0" err="1" smtClean="0"/>
              <a:t>sep.</a:t>
            </a:r>
            <a:r>
              <a:rPr lang="en-US" sz="2000" dirty="0" smtClean="0"/>
              <a:t> 2005</a:t>
            </a:r>
            <a:endParaRPr lang="en-US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2A631-562C-40DD-995B-A0F6A3E39120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483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Plan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dirty="0" smtClean="0"/>
          </a:p>
          <a:p>
            <a:pPr eaLnBrk="1" hangingPunct="1"/>
            <a:endParaRPr lang="fr-FR" dirty="0" smtClean="0"/>
          </a:p>
          <a:p>
            <a:pPr eaLnBrk="1" hangingPunct="1"/>
            <a:r>
              <a:rPr lang="fr-FR" dirty="0" smtClean="0"/>
              <a:t>Partie 1 : Qu’est ce qu’un MOOC ?</a:t>
            </a:r>
          </a:p>
          <a:p>
            <a:pPr eaLnBrk="1" hangingPunct="1"/>
            <a:r>
              <a:rPr lang="fr-FR" dirty="0" smtClean="0"/>
              <a:t>Partie 2 : Dans quel but ?</a:t>
            </a:r>
          </a:p>
          <a:p>
            <a:pPr eaLnBrk="1" hangingPunct="1"/>
            <a:r>
              <a:rPr lang="fr-FR" dirty="0" smtClean="0"/>
              <a:t>Partie 3 : Composition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5844DB-CDC4-4B9D-BE7B-6DA485A3266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smtClean="0"/>
          </a:p>
        </p:txBody>
      </p:sp>
      <p:sp>
        <p:nvSpPr>
          <p:cNvPr id="1024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Aymen ZAHOU – IR3 - 2014/2015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2A631-562C-40DD-995B-A0F6A3E39120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711453" cy="51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61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FB3AA-1E2A-4A61-8B1A-13C7B20829A0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pic>
        <p:nvPicPr>
          <p:cNvPr id="2052" name="Picture 4" descr="http://rh.sia-partners.com/files/2014/10/d%C3%A9composition-conception-MOO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920880" cy="594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FB3AA-1E2A-4A61-8B1A-13C7B20829A0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5055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FB3AA-1E2A-4A61-8B1A-13C7B20829A0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005462" cy="322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Que trouve-t-on dans un MOOC? 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2A631-562C-40DD-995B-A0F6A3E39120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0021"/>
            <a:ext cx="7704856" cy="496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81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FB3AA-1E2A-4A61-8B1A-13C7B20829A0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04864"/>
            <a:ext cx="6271450" cy="225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FB3AA-1E2A-4A61-8B1A-13C7B20829A0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2224088"/>
            <a:ext cx="58578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FB3AA-1E2A-4A61-8B1A-13C7B20829A0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276475"/>
            <a:ext cx="59055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FB3AA-1E2A-4A61-8B1A-13C7B20829A0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132856"/>
            <a:ext cx="5409778" cy="242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FB3AA-1E2A-4A61-8B1A-13C7B20829A0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013" y="2333625"/>
            <a:ext cx="5133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Aymen ZAHOU – IR3 - 2014/2015</a:t>
            </a:r>
          </a:p>
        </p:txBody>
      </p:sp>
      <p:sp>
        <p:nvSpPr>
          <p:cNvPr id="11267" name="ZoneTexte 5"/>
          <p:cNvSpPr txBox="1">
            <a:spLocks noChangeArrowheads="1"/>
          </p:cNvSpPr>
          <p:nvPr/>
        </p:nvSpPr>
        <p:spPr bwMode="auto">
          <a:xfrm>
            <a:off x="1042988" y="2997200"/>
            <a:ext cx="6842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>
                <a:latin typeface="Gill Sans MT"/>
              </a:rPr>
              <a:t>PARTIE I : </a:t>
            </a:r>
            <a:br>
              <a:rPr lang="fr-FR" sz="2800" b="1" dirty="0">
                <a:latin typeface="Gill Sans MT"/>
              </a:rPr>
            </a:br>
            <a:r>
              <a:rPr lang="fr-FR" sz="2800" dirty="0" smtClean="0"/>
              <a:t> Qu’est ce qu’un MOOC ?</a:t>
            </a:r>
            <a:endParaRPr lang="fr-FR" sz="2800" b="1" dirty="0">
              <a:latin typeface="Gill Sans M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2A631-562C-40DD-995B-A0F6A3E3912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</a:t>
            </a:r>
            <a:r>
              <a:rPr lang="en-US" dirty="0" err="1" smtClean="0"/>
              <a:t>concevoir</a:t>
            </a:r>
            <a:r>
              <a:rPr lang="en-US" dirty="0" smtClean="0"/>
              <a:t> les </a:t>
            </a:r>
            <a:r>
              <a:rPr lang="en-US" dirty="0" err="1" smtClean="0"/>
              <a:t>évaluations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FB3AA-1E2A-4A61-8B1A-13C7B20829A0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6" name="Image 5" descr="2014-11-03_2121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35618"/>
            <a:ext cx="7488832" cy="477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8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FB3AA-1E2A-4A61-8B1A-13C7B20829A0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60848"/>
            <a:ext cx="6221110" cy="258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FB3AA-1E2A-4A61-8B1A-13C7B20829A0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04864"/>
            <a:ext cx="5549053" cy="243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FB3AA-1E2A-4A61-8B1A-13C7B20829A0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2960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Différents choix de plate-forme (LMS)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b="1" dirty="0" smtClean="0"/>
              <a:t>Passer par une entreprise </a:t>
            </a:r>
            <a:r>
              <a:rPr lang="fr-FR" b="1" dirty="0" smtClean="0"/>
              <a:t>spécialisée</a:t>
            </a:r>
          </a:p>
          <a:p>
            <a:pPr lvl="1"/>
            <a:r>
              <a:rPr lang="fr-FR" dirty="0" err="1" smtClean="0"/>
              <a:t>Blackboard</a:t>
            </a:r>
            <a:r>
              <a:rPr lang="fr-FR" dirty="0" smtClean="0"/>
              <a:t>, </a:t>
            </a:r>
            <a:r>
              <a:rPr lang="fr-FR" dirty="0" err="1" smtClean="0"/>
              <a:t>Udemy</a:t>
            </a:r>
            <a:r>
              <a:rPr lang="fr-FR" dirty="0" smtClean="0"/>
              <a:t> ou </a:t>
            </a:r>
            <a:r>
              <a:rPr lang="fr-FR" dirty="0" err="1" smtClean="0"/>
              <a:t>Instructure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b="1" dirty="0" smtClean="0"/>
              <a:t>Passer par une solution open source </a:t>
            </a:r>
            <a:r>
              <a:rPr lang="fr-FR" b="1" dirty="0" smtClean="0"/>
              <a:t>spécialisée</a:t>
            </a:r>
          </a:p>
          <a:p>
            <a:pPr lvl="1"/>
            <a:r>
              <a:rPr lang="fr-FR" dirty="0" err="1" smtClean="0"/>
              <a:t>Openmooc</a:t>
            </a:r>
            <a:r>
              <a:rPr lang="fr-FR" dirty="0" smtClean="0"/>
              <a:t>, Class2go</a:t>
            </a:r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Passer par un Learning Management System </a:t>
            </a:r>
            <a:r>
              <a:rPr lang="fr-FR" b="1" dirty="0" smtClean="0"/>
              <a:t>classique</a:t>
            </a:r>
          </a:p>
          <a:p>
            <a:pPr lvl="1"/>
            <a:r>
              <a:rPr lang="fr-FR" dirty="0" err="1" smtClean="0"/>
              <a:t>Moodle</a:t>
            </a:r>
            <a:r>
              <a:rPr lang="fr-FR" dirty="0" smtClean="0"/>
              <a:t>, Sakai, </a:t>
            </a:r>
            <a:r>
              <a:rPr lang="fr-FR" dirty="0" err="1" smtClean="0"/>
              <a:t>Claroline</a:t>
            </a:r>
            <a:r>
              <a:rPr lang="fr-FR" dirty="0" smtClean="0"/>
              <a:t>, </a:t>
            </a:r>
            <a:r>
              <a:rPr lang="fr-FR" dirty="0" err="1" smtClean="0"/>
              <a:t>Iversity</a:t>
            </a:r>
            <a:endParaRPr lang="fr-FR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FB3AA-1E2A-4A61-8B1A-13C7B20829A0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standard SCORM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Voici les principales exigences auxquelles le </a:t>
            </a:r>
            <a:r>
              <a:rPr lang="fr-FR" dirty="0" smtClean="0"/>
              <a:t>modèle</a:t>
            </a:r>
          </a:p>
          <a:p>
            <a:pPr>
              <a:buNone/>
            </a:pPr>
            <a:r>
              <a:rPr lang="fr-FR" dirty="0" smtClean="0"/>
              <a:t>SCORM </a:t>
            </a:r>
            <a:r>
              <a:rPr lang="fr-FR" dirty="0" smtClean="0"/>
              <a:t>devrait permettre, à terme, de satisfaire </a:t>
            </a:r>
            <a:r>
              <a:rPr lang="fr-FR" dirty="0" smtClean="0"/>
              <a:t>:</a:t>
            </a:r>
          </a:p>
          <a:p>
            <a:pPr>
              <a:buNone/>
            </a:pPr>
            <a:endParaRPr lang="fr-FR" dirty="0" smtClean="0"/>
          </a:p>
          <a:p>
            <a:r>
              <a:rPr lang="fr-FR" sz="3200" b="1" dirty="0" smtClean="0"/>
              <a:t>Accessibilité</a:t>
            </a:r>
            <a:r>
              <a:rPr lang="fr-FR" sz="3200" dirty="0" smtClean="0"/>
              <a:t> </a:t>
            </a:r>
          </a:p>
          <a:p>
            <a:r>
              <a:rPr lang="fr-FR" sz="3200" b="1" dirty="0" smtClean="0"/>
              <a:t>Adaptabilité</a:t>
            </a:r>
            <a:r>
              <a:rPr lang="fr-FR" sz="3200" dirty="0" smtClean="0"/>
              <a:t> </a:t>
            </a:r>
          </a:p>
          <a:p>
            <a:r>
              <a:rPr lang="fr-FR" sz="3200" b="1" dirty="0" smtClean="0"/>
              <a:t>Durabilité</a:t>
            </a:r>
            <a:r>
              <a:rPr lang="fr-FR" sz="3200" dirty="0" smtClean="0"/>
              <a:t> </a:t>
            </a:r>
          </a:p>
          <a:p>
            <a:r>
              <a:rPr lang="fr-FR" sz="3200" b="1" dirty="0" smtClean="0"/>
              <a:t>Interopérabilité</a:t>
            </a:r>
            <a:r>
              <a:rPr lang="fr-FR" sz="3200" dirty="0" smtClean="0"/>
              <a:t> </a:t>
            </a:r>
          </a:p>
          <a:p>
            <a:r>
              <a:rPr lang="fr-FR" sz="3200" b="1" dirty="0" smtClean="0"/>
              <a:t>Réutilisabilité</a:t>
            </a:r>
            <a:r>
              <a:rPr lang="fr-FR" sz="3200" dirty="0" smtClean="0"/>
              <a:t> 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2A631-562C-40DD-995B-A0F6A3E39120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Quelles caractéristiques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L’utilisation du langage XML </a:t>
            </a:r>
          </a:p>
          <a:p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 smtClean="0"/>
              <a:t>parcours de formation se constituent de plusieurs grains pédagogiques autonomes appelés « SCO » (</a:t>
            </a:r>
            <a:r>
              <a:rPr lang="fr-FR" dirty="0" err="1" smtClean="0"/>
              <a:t>Sharable</a:t>
            </a:r>
            <a:r>
              <a:rPr lang="fr-FR" dirty="0" smtClean="0"/>
              <a:t> Content Object).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Des </a:t>
            </a:r>
            <a:r>
              <a:rPr lang="fr-FR" dirty="0" smtClean="0"/>
              <a:t>métadonnées informatives décrivent les contenus e-</a:t>
            </a:r>
            <a:r>
              <a:rPr lang="fr-FR" dirty="0" err="1" smtClean="0"/>
              <a:t>learning</a:t>
            </a:r>
            <a:r>
              <a:rPr lang="fr-FR" dirty="0" smtClean="0"/>
              <a:t> </a:t>
            </a:r>
            <a:r>
              <a:rPr lang="fr-FR" dirty="0" smtClean="0"/>
              <a:t>et </a:t>
            </a:r>
            <a:r>
              <a:rPr lang="fr-FR" dirty="0" smtClean="0"/>
              <a:t>permettent de les classer pour les retrouver ensuite plus facilement.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2A631-562C-40DD-995B-A0F6A3E39120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Aymen ZAHOU – IR3 - 2014/2015</a:t>
            </a:r>
            <a:endParaRPr lang="fr-FR" dirty="0" smtClean="0"/>
          </a:p>
        </p:txBody>
      </p:sp>
      <p:sp>
        <p:nvSpPr>
          <p:cNvPr id="29699" name="ZoneTexte 5"/>
          <p:cNvSpPr txBox="1">
            <a:spLocks noChangeArrowheads="1"/>
          </p:cNvSpPr>
          <p:nvPr/>
        </p:nvSpPr>
        <p:spPr bwMode="auto">
          <a:xfrm>
            <a:off x="1042988" y="2997200"/>
            <a:ext cx="6842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latin typeface="Gill Sans MT"/>
              </a:rPr>
              <a:t>Merci de votre attention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2A631-562C-40DD-995B-A0F6A3E39120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’ éducation en ligne en France</a:t>
            </a:r>
            <a:endParaRPr lang="fr-FR" dirty="0"/>
          </a:p>
        </p:txBody>
      </p:sp>
      <p:pic>
        <p:nvPicPr>
          <p:cNvPr id="6" name="Espace réservé du contenu 5" descr="2014-11-02_150616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8571524" cy="4721282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2A631-562C-40DD-995B-A0F6A3E3912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acronyme pour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sz="3600" dirty="0" smtClean="0">
                <a:solidFill>
                  <a:srgbClr val="FF0000"/>
                </a:solidFill>
              </a:rPr>
              <a:t>M</a:t>
            </a:r>
            <a:r>
              <a:rPr lang="fr-FR" sz="3600" dirty="0" smtClean="0"/>
              <a:t>assif</a:t>
            </a:r>
            <a:br>
              <a:rPr lang="fr-FR" sz="3600" dirty="0" smtClean="0"/>
            </a:br>
            <a:endParaRPr lang="fr-FR" sz="3600" dirty="0" smtClean="0"/>
          </a:p>
          <a:p>
            <a:r>
              <a:rPr lang="fr-FR" sz="3600" dirty="0" smtClean="0">
                <a:solidFill>
                  <a:srgbClr val="FF0000"/>
                </a:solidFill>
              </a:rPr>
              <a:t>O</a:t>
            </a:r>
            <a:r>
              <a:rPr lang="fr-FR" sz="3600" dirty="0" smtClean="0"/>
              <a:t>pen </a:t>
            </a:r>
            <a:br>
              <a:rPr lang="fr-FR" sz="3600" dirty="0" smtClean="0"/>
            </a:br>
            <a:endParaRPr lang="fr-FR" sz="3600" dirty="0" smtClean="0"/>
          </a:p>
          <a:p>
            <a:r>
              <a:rPr lang="fr-FR" sz="3600" dirty="0" smtClean="0">
                <a:solidFill>
                  <a:srgbClr val="FF0000"/>
                </a:solidFill>
              </a:rPr>
              <a:t>O</a:t>
            </a:r>
            <a:r>
              <a:rPr lang="fr-FR" sz="3600" dirty="0" smtClean="0"/>
              <a:t>nline</a:t>
            </a:r>
            <a:br>
              <a:rPr lang="fr-FR" sz="3600" dirty="0" smtClean="0"/>
            </a:br>
            <a:endParaRPr lang="fr-FR" sz="3600" dirty="0" smtClean="0"/>
          </a:p>
          <a:p>
            <a:r>
              <a:rPr lang="fr-FR" sz="3600" dirty="0" smtClean="0">
                <a:solidFill>
                  <a:srgbClr val="FF0000"/>
                </a:solidFill>
              </a:rPr>
              <a:t>C</a:t>
            </a:r>
            <a:r>
              <a:rPr lang="fr-FR" sz="3600" dirty="0" smtClean="0"/>
              <a:t>ourse</a:t>
            </a:r>
            <a:endParaRPr lang="fr-FR" sz="36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sz="1800" dirty="0" smtClean="0"/>
              <a:t>Le  cours  peut  accueillir  un  nombre,  en  principe,  non  limité  de  participants.</a:t>
            </a:r>
          </a:p>
          <a:p>
            <a:r>
              <a:rPr lang="fr-FR" sz="1800" dirty="0" smtClean="0"/>
              <a:t>Le  cours  est  ouvert  à  tous  les  internautes,  sans  distinction  d’origine,  de  niveau, d’études, ou d’un autre critère.</a:t>
            </a:r>
          </a:p>
          <a:p>
            <a:r>
              <a:rPr lang="fr-FR" sz="1800" dirty="0" smtClean="0"/>
              <a:t>L’ensemble du cours peut être suivi en ligne : cours, activités, devoirs, examens, etc.</a:t>
            </a:r>
          </a:p>
          <a:p>
            <a:r>
              <a:rPr lang="fr-FR" sz="1800" dirty="0" smtClean="0"/>
              <a:t>Il  s’agit  d’un  cours  avec  des  objectifs  pédagogiques  et  un  ou  plusieurs  parcours pédagogiques  pour les participants, et non simplement de ressources diffusées  en ligne.</a:t>
            </a:r>
          </a:p>
          <a:p>
            <a:endParaRPr lang="fr-FR" sz="1400" dirty="0" smtClean="0"/>
          </a:p>
          <a:p>
            <a:endParaRPr lang="fr-FR" sz="1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2A631-562C-40DD-995B-A0F6A3E39120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distinctions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2008 : </a:t>
            </a:r>
            <a:r>
              <a:rPr lang="fr-FR" dirty="0" err="1" smtClean="0"/>
              <a:t>cMOOC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r-FR" dirty="0" smtClean="0"/>
              <a:t>2011 : </a:t>
            </a:r>
            <a:r>
              <a:rPr lang="fr-FR" dirty="0" err="1" smtClean="0"/>
              <a:t>xMOOC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dirty="0">
                <a:solidFill>
                  <a:srgbClr val="FF3300"/>
                </a:solidFill>
              </a:rPr>
              <a:t>Modèle </a:t>
            </a:r>
            <a:r>
              <a:rPr lang="fr-FR" dirty="0" err="1">
                <a:solidFill>
                  <a:srgbClr val="FF3300"/>
                </a:solidFill>
              </a:rPr>
              <a:t>connectiviste</a:t>
            </a:r>
            <a:endParaRPr lang="fr-FR" dirty="0">
              <a:solidFill>
                <a:srgbClr val="FF3300"/>
              </a:solidFill>
            </a:endParaRPr>
          </a:p>
          <a:p>
            <a:r>
              <a:rPr lang="fr-FR" dirty="0"/>
              <a:t>Finalité = créer une </a:t>
            </a:r>
            <a:r>
              <a:rPr lang="fr-FR" dirty="0">
                <a:solidFill>
                  <a:srgbClr val="FF3300"/>
                </a:solidFill>
              </a:rPr>
              <a:t>communauté apprenante </a:t>
            </a:r>
            <a:r>
              <a:rPr lang="fr-FR" dirty="0"/>
              <a:t>autour d’un thème d’étude</a:t>
            </a:r>
          </a:p>
          <a:p>
            <a:r>
              <a:rPr lang="fr-FR" dirty="0"/>
              <a:t>Interventions d’experts, mais aussi </a:t>
            </a:r>
            <a:r>
              <a:rPr lang="fr-FR" dirty="0" err="1"/>
              <a:t>co</a:t>
            </a:r>
            <a:r>
              <a:rPr lang="fr-FR" dirty="0"/>
              <a:t>-construction des contenus par les participants, </a:t>
            </a:r>
            <a:r>
              <a:rPr lang="fr-FR" dirty="0">
                <a:solidFill>
                  <a:srgbClr val="FF3300"/>
                </a:solidFill>
              </a:rPr>
              <a:t>apprentissage en réseau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>
                <a:solidFill>
                  <a:srgbClr val="FF3300"/>
                </a:solidFill>
              </a:rPr>
              <a:t>Modèle plutôt transmissif</a:t>
            </a:r>
          </a:p>
          <a:p>
            <a:r>
              <a:rPr lang="fr-FR" dirty="0"/>
              <a:t>Finalité = mettre un contenu scientifique ou technique élaboré par des experts à la disposition d’un grand nombre</a:t>
            </a:r>
          </a:p>
          <a:p>
            <a:r>
              <a:rPr lang="fr-FR" dirty="0"/>
              <a:t>Eventuellement certification universitaire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86898-9240-436D-A695-514ED53DF253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résumer…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28F1B-071C-45DB-ACF7-270E74AC645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883149" cy="35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0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>
                <a:ea typeface="ＭＳ Ｐゴシック" charset="-128"/>
              </a:rPr>
              <a:t>La croissance des </a:t>
            </a:r>
            <a:r>
              <a:rPr lang="fr-FR" altLang="en-US" dirty="0" err="1">
                <a:ea typeface="ＭＳ Ｐゴシック" charset="-128"/>
              </a:rPr>
              <a:t>MOOCs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FB3AA-1E2A-4A61-8B1A-13C7B20829A0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5" name="Espace réservé du contenu 3" descr="x2013-12-19-mooc-growth-558.jpg.pagespeed.ic.iu8QJJMbHy.jpg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000" r="-25000"/>
          <a:stretch>
            <a:fillRect/>
          </a:stretch>
        </p:blipFill>
        <p:spPr bwMode="auto">
          <a:xfrm>
            <a:off x="-935233" y="1124744"/>
            <a:ext cx="11081574" cy="49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4"/>
          <p:cNvSpPr txBox="1"/>
          <p:nvPr/>
        </p:nvSpPr>
        <p:spPr>
          <a:xfrm>
            <a:off x="467544" y="5936432"/>
            <a:ext cx="76962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  <a:sym typeface="Arial" charset="0"/>
              </a:defRPr>
            </a:lvl9pPr>
          </a:lstStyle>
          <a:p>
            <a:pPr eaLnBrk="1" hangingPunct="1"/>
            <a:r>
              <a:rPr lang="fr-FR" altLang="en-US" sz="1400">
                <a:latin typeface="Century Gothic" charset="0"/>
              </a:rPr>
              <a:t>https://www.edsurge.com/n/2013-12-22-moocs-in-2013-breaking-down-the-numbers</a:t>
            </a:r>
            <a:endParaRPr lang="en-US" altLang="en-US" sz="140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7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>
                <a:ea typeface="ＭＳ Ｐゴシック" charset="-128"/>
              </a:rPr>
              <a:t>Principaux acteurs 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altLang="en-US" sz="2800" dirty="0">
                <a:ea typeface="ＭＳ Ｐゴシック" charset="-128"/>
              </a:rPr>
              <a:t>Coursera : Stanford, EPFL, </a:t>
            </a:r>
            <a:r>
              <a:rPr lang="fr-FR" altLang="en-US" sz="2800" dirty="0" err="1">
                <a:ea typeface="ＭＳ Ｐゴシック" charset="-128"/>
              </a:rPr>
              <a:t>Edinborough</a:t>
            </a:r>
            <a:r>
              <a:rPr lang="fr-FR" altLang="en-US" sz="2800" dirty="0">
                <a:ea typeface="ＭＳ Ｐゴシック" charset="-128"/>
              </a:rPr>
              <a:t>… </a:t>
            </a:r>
            <a:br>
              <a:rPr lang="fr-FR" altLang="en-US" sz="2800" dirty="0">
                <a:ea typeface="ＭＳ Ｐゴシック" charset="-128"/>
              </a:rPr>
            </a:br>
            <a:r>
              <a:rPr lang="fr-FR" altLang="en-US" sz="2800" dirty="0">
                <a:ea typeface="ＭＳ Ｐゴシック" charset="-128"/>
                <a:hlinkClick r:id="rId2"/>
              </a:rPr>
              <a:t>www.coursera.org</a:t>
            </a:r>
            <a:endParaRPr lang="fr-FR" altLang="en-US" sz="2800" dirty="0">
              <a:ea typeface="ＭＳ Ｐゴシック" charset="-128"/>
            </a:endParaRPr>
          </a:p>
          <a:p>
            <a:r>
              <a:rPr lang="fr-FR" altLang="en-US" sz="2800" dirty="0" err="1">
                <a:ea typeface="ＭＳ Ｐゴシック" charset="-128"/>
              </a:rPr>
              <a:t>edX</a:t>
            </a:r>
            <a:r>
              <a:rPr lang="fr-FR" altLang="en-US" sz="2800" dirty="0">
                <a:ea typeface="ＭＳ Ｐゴシック" charset="-128"/>
              </a:rPr>
              <a:t> : Harvard, Berkeley, U. of Texas…</a:t>
            </a:r>
            <a:br>
              <a:rPr lang="fr-FR" altLang="en-US" sz="2800" dirty="0">
                <a:ea typeface="ＭＳ Ｐゴシック" charset="-128"/>
              </a:rPr>
            </a:br>
            <a:r>
              <a:rPr lang="fr-FR" altLang="en-US" sz="2800" dirty="0">
                <a:ea typeface="ＭＳ Ｐゴシック" charset="-128"/>
                <a:hlinkClick r:id="rId3"/>
              </a:rPr>
              <a:t>www.edx.org</a:t>
            </a:r>
            <a:endParaRPr lang="fr-FR" altLang="en-US" sz="2800" dirty="0">
              <a:ea typeface="ＭＳ Ｐゴシック" charset="-128"/>
            </a:endParaRPr>
          </a:p>
          <a:p>
            <a:r>
              <a:rPr lang="fr-FR" altLang="en-US" sz="2800" dirty="0" err="1">
                <a:ea typeface="ＭＳ Ｐゴシック" charset="-128"/>
              </a:rPr>
              <a:t>Canvas</a:t>
            </a:r>
            <a:r>
              <a:rPr lang="fr-FR" altLang="en-US" sz="2800" dirty="0">
                <a:ea typeface="ＭＳ Ｐゴシック" charset="-128"/>
              </a:rPr>
              <a:t> : Brown, U. of C. Florida…</a:t>
            </a:r>
            <a:br>
              <a:rPr lang="fr-FR" altLang="en-US" sz="2800" dirty="0">
                <a:ea typeface="ＭＳ Ｐゴシック" charset="-128"/>
              </a:rPr>
            </a:br>
            <a:r>
              <a:rPr lang="fr-FR" altLang="en-US" sz="2800" dirty="0">
                <a:ea typeface="ＭＳ Ｐゴシック" charset="-128"/>
                <a:hlinkClick r:id="rId4"/>
              </a:rPr>
              <a:t>www.canvas.net</a:t>
            </a:r>
            <a:r>
              <a:rPr lang="fr-FR" altLang="en-US" sz="2800" dirty="0">
                <a:ea typeface="ＭＳ Ｐゴシック" charset="-128"/>
              </a:rPr>
              <a:t> </a:t>
            </a:r>
          </a:p>
          <a:p>
            <a:r>
              <a:rPr lang="fr-FR" altLang="en-US" sz="2800" dirty="0" err="1">
                <a:ea typeface="ＭＳ Ｐゴシック" charset="-128"/>
              </a:rPr>
              <a:t>Udacity</a:t>
            </a:r>
            <a:r>
              <a:rPr lang="fr-FR" altLang="en-US" sz="2800" dirty="0">
                <a:ea typeface="ＭＳ Ｐゴシック" charset="-128"/>
              </a:rPr>
              <a:t> : formation professionnelle</a:t>
            </a:r>
            <a:br>
              <a:rPr lang="fr-FR" altLang="en-US" sz="2800" dirty="0">
                <a:ea typeface="ＭＳ Ｐゴシック" charset="-128"/>
              </a:rPr>
            </a:br>
            <a:r>
              <a:rPr lang="fr-FR" altLang="en-US" sz="2800" dirty="0">
                <a:ea typeface="ＭＳ Ｐゴシック" charset="-128"/>
                <a:hlinkClick r:id="rId5"/>
              </a:rPr>
              <a:t>www.udacity.com</a:t>
            </a:r>
            <a:endParaRPr lang="fr-FR" altLang="en-US" sz="2800" dirty="0">
              <a:ea typeface="ＭＳ Ｐゴシック" charset="-128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Aymen ZAHOU – IR3 - 2014/2015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FB3AA-1E2A-4A61-8B1A-13C7B20829A0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40768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76872"/>
            <a:ext cx="1066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247231"/>
            <a:ext cx="1600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93096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91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2382</TotalTime>
  <Words>1400</Words>
  <Application>Microsoft Office PowerPoint</Application>
  <PresentationFormat>Affichage à l'écran (4:3)</PresentationFormat>
  <Paragraphs>270</Paragraphs>
  <Slides>37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Origine</vt:lpstr>
      <vt:lpstr>Les MOOCs   </vt:lpstr>
      <vt:lpstr>Plan</vt:lpstr>
      <vt:lpstr>Diapositive 3</vt:lpstr>
      <vt:lpstr>L’ éducation en ligne en France</vt:lpstr>
      <vt:lpstr>Un acronyme pour :</vt:lpstr>
      <vt:lpstr>Quelques distinctions</vt:lpstr>
      <vt:lpstr>Pour résumer…</vt:lpstr>
      <vt:lpstr>La croissance des MOOCs</vt:lpstr>
      <vt:lpstr>Principaux acteurs US</vt:lpstr>
      <vt:lpstr>Principaux acteurs Européens</vt:lpstr>
      <vt:lpstr>Répartitions</vt:lpstr>
      <vt:lpstr>Diapositive 12</vt:lpstr>
      <vt:lpstr>Transmettre des connaissances</vt:lpstr>
      <vt:lpstr>Créer des connaissances</vt:lpstr>
      <vt:lpstr>Acquérir une visibilité nationale et internationale</vt:lpstr>
      <vt:lpstr>Créer une communauté</vt:lpstr>
      <vt:lpstr>Recruter des talents</vt:lpstr>
      <vt:lpstr>Diapositive 18</vt:lpstr>
      <vt:lpstr>Concepts stratégiques</vt:lpstr>
      <vt:lpstr>Architecture</vt:lpstr>
      <vt:lpstr>Diapositive 21</vt:lpstr>
      <vt:lpstr>Diapositive 22</vt:lpstr>
      <vt:lpstr>Diapositive 23</vt:lpstr>
      <vt:lpstr>Que trouve-t-on dans un MOOC? </vt:lpstr>
      <vt:lpstr>Diapositive 25</vt:lpstr>
      <vt:lpstr>Diapositive 26</vt:lpstr>
      <vt:lpstr>Diapositive 27</vt:lpstr>
      <vt:lpstr>Diapositive 28</vt:lpstr>
      <vt:lpstr>Diapositive 29</vt:lpstr>
      <vt:lpstr>Comment concevoir les évaluations ?</vt:lpstr>
      <vt:lpstr>Diapositive 31</vt:lpstr>
      <vt:lpstr>Diapositive 32</vt:lpstr>
      <vt:lpstr>Diapositive 33</vt:lpstr>
      <vt:lpstr>Différents choix de plate-forme (LMS)</vt:lpstr>
      <vt:lpstr>Le standard SCORM</vt:lpstr>
      <vt:lpstr>Quelles caractéristiques ?</vt:lpstr>
      <vt:lpstr>Diapositive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Maintenance en condition opérationnelle</dc:title>
  <dc:creator>Ryushin</dc:creator>
  <cp:lastModifiedBy>Ryushin</cp:lastModifiedBy>
  <cp:revision>275</cp:revision>
  <dcterms:created xsi:type="dcterms:W3CDTF">2013-09-07T08:20:34Z</dcterms:created>
  <dcterms:modified xsi:type="dcterms:W3CDTF">2014-11-03T21:49:41Z</dcterms:modified>
</cp:coreProperties>
</file>