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2" r:id="rId5"/>
    <p:sldId id="259" r:id="rId6"/>
    <p:sldId id="306" r:id="rId7"/>
    <p:sldId id="260" r:id="rId8"/>
    <p:sldId id="264" r:id="rId9"/>
    <p:sldId id="265" r:id="rId10"/>
    <p:sldId id="266" r:id="rId11"/>
    <p:sldId id="267" r:id="rId12"/>
    <p:sldId id="309" r:id="rId13"/>
    <p:sldId id="269" r:id="rId14"/>
    <p:sldId id="310" r:id="rId15"/>
    <p:sldId id="311" r:id="rId16"/>
    <p:sldId id="271" r:id="rId17"/>
    <p:sldId id="272" r:id="rId18"/>
    <p:sldId id="312" r:id="rId19"/>
    <p:sldId id="301" r:id="rId20"/>
    <p:sldId id="277" r:id="rId21"/>
    <p:sldId id="305" r:id="rId22"/>
    <p:sldId id="278" r:id="rId23"/>
    <p:sldId id="280" r:id="rId24"/>
    <p:sldId id="281" r:id="rId25"/>
    <p:sldId id="307" r:id="rId26"/>
    <p:sldId id="283" r:id="rId27"/>
    <p:sldId id="284" r:id="rId28"/>
    <p:sldId id="316" r:id="rId29"/>
    <p:sldId id="319" r:id="rId30"/>
    <p:sldId id="291" r:id="rId31"/>
    <p:sldId id="292" r:id="rId32"/>
    <p:sldId id="293" r:id="rId33"/>
    <p:sldId id="295" r:id="rId34"/>
    <p:sldId id="320" r:id="rId35"/>
    <p:sldId id="303" r:id="rId36"/>
    <p:sldId id="308" r:id="rId37"/>
    <p:sldId id="296" r:id="rId38"/>
    <p:sldId id="297" r:id="rId39"/>
    <p:sldId id="298" r:id="rId40"/>
    <p:sldId id="299" r:id="rId4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706" autoAdjust="0"/>
  </p:normalViewPr>
  <p:slideViewPr>
    <p:cSldViewPr>
      <p:cViewPr varScale="1">
        <p:scale>
          <a:sx n="104" d="100"/>
          <a:sy n="104" d="100"/>
        </p:scale>
        <p:origin x="-110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2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A19B751-0D26-412C-936F-7207CF085CD2}" type="datetimeFigureOut">
              <a:rPr lang="fr-FR" smtClean="0"/>
              <a:pPr/>
              <a:t>20/03/2007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0B3FC6-CA6C-4213-A222-54CF984A6F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B751-0D26-412C-936F-7207CF085CD2}" type="datetimeFigureOut">
              <a:rPr lang="fr-FR" smtClean="0"/>
              <a:pPr/>
              <a:t>20/03/2007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B3FC6-CA6C-4213-A222-54CF984A6F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A19B751-0D26-412C-936F-7207CF085CD2}" type="datetimeFigureOut">
              <a:rPr lang="fr-FR" smtClean="0"/>
              <a:pPr/>
              <a:t>20/03/2007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90B3FC6-CA6C-4213-A222-54CF984A6F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B751-0D26-412C-936F-7207CF085CD2}" type="datetimeFigureOut">
              <a:rPr lang="fr-FR" smtClean="0"/>
              <a:pPr/>
              <a:t>20/03/2007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90B3FC6-CA6C-4213-A222-54CF984A6F9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B751-0D26-412C-936F-7207CF085CD2}" type="datetimeFigureOut">
              <a:rPr lang="fr-FR" smtClean="0"/>
              <a:pPr/>
              <a:t>20/03/2007</a:t>
            </a:fld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90B3FC6-CA6C-4213-A222-54CF984A6F9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A19B751-0D26-412C-936F-7207CF085CD2}" type="datetimeFigureOut">
              <a:rPr lang="fr-FR" smtClean="0"/>
              <a:pPr/>
              <a:t>20/03/2007</a:t>
            </a:fld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90B3FC6-CA6C-4213-A222-54CF984A6F9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A19B751-0D26-412C-936F-7207CF085CD2}" type="datetimeFigureOut">
              <a:rPr lang="fr-FR" smtClean="0"/>
              <a:pPr/>
              <a:t>20/03/2007</a:t>
            </a:fld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90B3FC6-CA6C-4213-A222-54CF984A6F9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r-FR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B751-0D26-412C-936F-7207CF085CD2}" type="datetimeFigureOut">
              <a:rPr lang="fr-FR" smtClean="0"/>
              <a:pPr/>
              <a:t>20/03/2007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90B3FC6-CA6C-4213-A222-54CF984A6F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B751-0D26-412C-936F-7207CF085CD2}" type="datetimeFigureOut">
              <a:rPr lang="fr-FR" smtClean="0"/>
              <a:pPr/>
              <a:t>20/03/2007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0B3FC6-CA6C-4213-A222-54CF984A6F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B751-0D26-412C-936F-7207CF085CD2}" type="datetimeFigureOut">
              <a:rPr lang="fr-FR" smtClean="0"/>
              <a:pPr/>
              <a:t>20/03/2007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90B3FC6-CA6C-4213-A222-54CF984A6F9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A19B751-0D26-412C-936F-7207CF085CD2}" type="datetimeFigureOut">
              <a:rPr lang="fr-FR" smtClean="0"/>
              <a:pPr/>
              <a:t>20/03/2007</a:t>
            </a:fld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90B3FC6-CA6C-4213-A222-54CF984A6F9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A19B751-0D26-412C-936F-7207CF085CD2}" type="datetimeFigureOut">
              <a:rPr lang="fr-FR" smtClean="0"/>
              <a:pPr/>
              <a:t>20/03/2007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90B3FC6-CA6C-4213-A222-54CF984A6F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fr-FR" sz="2400" cap="none" dirty="0" smtClean="0"/>
              <a:t>Clément CAILLAUD</a:t>
            </a:r>
            <a:br>
              <a:rPr lang="fr-FR" sz="2400" cap="none" dirty="0" smtClean="0"/>
            </a:br>
            <a:r>
              <a:rPr lang="fr-FR" sz="2400" cap="none" dirty="0" smtClean="0"/>
              <a:t> Sébastien HASSLER </a:t>
            </a:r>
            <a:br>
              <a:rPr lang="fr-FR" sz="2400" cap="none" dirty="0" smtClean="0"/>
            </a:br>
            <a:r>
              <a:rPr lang="fr-FR" sz="2400" cap="none" dirty="0" smtClean="0"/>
              <a:t>Julien JORRY</a:t>
            </a:r>
            <a:endParaRPr lang="fr-FR" sz="2400" cap="non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fr-FR" dirty="0" smtClean="0"/>
              <a:t>Exposé Système - NT Réseau  7 mars 2007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357290" y="1142984"/>
            <a:ext cx="65008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/>
              <a:t>Conception et mise en place d’un annuaire LDAP</a:t>
            </a:r>
            <a:endParaRPr lang="fr-F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800" dirty="0" smtClean="0"/>
              <a:t>Quels types d’informations sont contenus dans l’annuaire ?</a:t>
            </a:r>
            <a:endParaRPr lang="fr-FR" sz="3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00568"/>
          </a:xfrm>
        </p:spPr>
        <p:txBody>
          <a:bodyPr>
            <a:normAutofit/>
          </a:bodyPr>
          <a:lstStyle/>
          <a:p>
            <a:r>
              <a:rPr lang="fr-FR" dirty="0" smtClean="0"/>
              <a:t>Ce qui caractérise une CLASSE :</a:t>
            </a:r>
          </a:p>
          <a:p>
            <a:pPr lvl="1"/>
            <a:r>
              <a:rPr lang="fr-FR" dirty="0" smtClean="0"/>
              <a:t>Nom</a:t>
            </a:r>
          </a:p>
          <a:p>
            <a:pPr lvl="1"/>
            <a:r>
              <a:rPr lang="fr-FR" dirty="0" smtClean="0"/>
              <a:t>OID</a:t>
            </a:r>
          </a:p>
          <a:p>
            <a:pPr lvl="1"/>
            <a:r>
              <a:rPr lang="fr-FR" dirty="0" smtClean="0"/>
              <a:t>Attributs</a:t>
            </a:r>
          </a:p>
          <a:p>
            <a:pPr lvl="1"/>
            <a:r>
              <a:rPr lang="fr-FR" dirty="0" smtClean="0"/>
              <a:t>Type</a:t>
            </a:r>
          </a:p>
          <a:p>
            <a:pPr lvl="1">
              <a:buNone/>
            </a:pPr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3214678" y="2807515"/>
            <a:ext cx="5500726" cy="36933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dirty="0" smtClean="0">
                <a:latin typeface="Courier New" pitchFamily="49" charset="0"/>
                <a:cs typeface="Courier New" pitchFamily="49" charset="0"/>
              </a:rPr>
              <a:t>#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frUmlvStudent</a:t>
            </a:r>
            <a:endParaRPr lang="fr-FR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fr-FR" dirty="0" smtClean="0">
                <a:latin typeface="Courier New" pitchFamily="49" charset="0"/>
                <a:cs typeface="Courier New" pitchFamily="49" charset="0"/>
              </a:rPr>
              <a:t># The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frUmlvStudent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represents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one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frUmlvStudent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in UMLV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school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.</a:t>
            </a:r>
          </a:p>
          <a:p>
            <a:r>
              <a:rPr lang="fr-FR" dirty="0" smtClean="0">
                <a:latin typeface="Courier New" pitchFamily="49" charset="0"/>
                <a:cs typeface="Courier New" pitchFamily="49" charset="0"/>
              </a:rPr>
              <a:t>objectclass ( 2.5.4.42.2.2</a:t>
            </a:r>
          </a:p>
          <a:p>
            <a:r>
              <a:rPr lang="fr-FR" dirty="0" smtClean="0">
                <a:latin typeface="Courier New" pitchFamily="49" charset="0"/>
                <a:cs typeface="Courier New" pitchFamily="49" charset="0"/>
              </a:rPr>
              <a:t>    NAME '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frUmlvStudent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'</a:t>
            </a:r>
          </a:p>
          <a:p>
            <a:r>
              <a:rPr lang="fr-FR" dirty="0" smtClean="0">
                <a:latin typeface="Courier New" pitchFamily="49" charset="0"/>
                <a:cs typeface="Courier New" pitchFamily="49" charset="0"/>
              </a:rPr>
              <a:t>    DESC 'UMLV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Student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'</a:t>
            </a:r>
          </a:p>
          <a:p>
            <a:r>
              <a:rPr lang="fr-FR" dirty="0" smtClean="0">
                <a:latin typeface="Courier New" pitchFamily="49" charset="0"/>
                <a:cs typeface="Courier New" pitchFamily="49" charset="0"/>
              </a:rPr>
              <a:t>    SUP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frUmlvPerson</a:t>
            </a:r>
            <a:endParaRPr lang="fr-FR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fr-FR" dirty="0" smtClean="0">
                <a:latin typeface="Courier New" pitchFamily="49" charset="0"/>
                <a:cs typeface="Courier New" pitchFamily="49" charset="0"/>
              </a:rPr>
              <a:t>    STRUCTURAL</a:t>
            </a:r>
          </a:p>
          <a:p>
            <a:r>
              <a:rPr lang="fr-FR" dirty="0" smtClean="0">
                <a:latin typeface="Courier New" pitchFamily="49" charset="0"/>
                <a:cs typeface="Courier New" pitchFamily="49" charset="0"/>
              </a:rPr>
              <a:t>    MAY (</a:t>
            </a:r>
          </a:p>
          <a:p>
            <a:r>
              <a:rPr lang="fr-FR" dirty="0" smtClean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frUmlvStudentEntreprise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$ 		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frUmlvStudentEntrepriseTutor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$ 	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frUmlvStudentTeacherTutor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)</a:t>
            </a:r>
          </a:p>
          <a:p>
            <a:r>
              <a:rPr lang="fr-FR" dirty="0" smtClean="0">
                <a:latin typeface="Courier New" pitchFamily="49" charset="0"/>
                <a:cs typeface="Courier New" pitchFamily="49" charset="0"/>
              </a:rPr>
              <a:t>    )</a:t>
            </a:r>
            <a:endParaRPr lang="fr-FR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800" dirty="0" smtClean="0"/>
              <a:t>Quels types d’informations sont contenus dans l’annuaire ?</a:t>
            </a:r>
            <a:endParaRPr lang="fr-FR" sz="3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186122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Schéma :</a:t>
            </a:r>
          </a:p>
          <a:p>
            <a:pPr>
              <a:buNone/>
            </a:pPr>
            <a:endParaRPr lang="fr-FR" dirty="0" smtClean="0"/>
          </a:p>
          <a:p>
            <a:pPr lvl="1"/>
            <a:r>
              <a:rPr lang="fr-FR" dirty="0" smtClean="0"/>
              <a:t>Ensemble des définitions</a:t>
            </a:r>
          </a:p>
          <a:p>
            <a:pPr lvl="1">
              <a:buNone/>
            </a:pPr>
            <a:endParaRPr lang="fr-FR" dirty="0" smtClean="0"/>
          </a:p>
          <a:p>
            <a:pPr lvl="1"/>
            <a:r>
              <a:rPr lang="fr-FR" dirty="0" smtClean="0"/>
              <a:t>Description des classes d’objets, attributs</a:t>
            </a:r>
          </a:p>
          <a:p>
            <a:pPr lvl="1">
              <a:buNone/>
            </a:pPr>
            <a:endParaRPr lang="fr-FR" dirty="0" smtClean="0"/>
          </a:p>
          <a:p>
            <a:pPr lvl="1"/>
            <a:r>
              <a:rPr lang="fr-FR" dirty="0" smtClean="0"/>
              <a:t>Chaque entrée appartient au schéma</a:t>
            </a:r>
          </a:p>
          <a:p>
            <a:pPr lvl="1">
              <a:buNone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800" dirty="0" smtClean="0"/>
              <a:t>Comment l’information est organisée et référencée ?</a:t>
            </a:r>
            <a:endParaRPr lang="fr-FR" sz="3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00634"/>
          </a:xfrm>
        </p:spPr>
        <p:txBody>
          <a:bodyPr>
            <a:normAutofit/>
          </a:bodyPr>
          <a:lstStyle/>
          <a:p>
            <a:r>
              <a:rPr lang="fr-FR" sz="2600" dirty="0" smtClean="0"/>
              <a:t>Arbre </a:t>
            </a:r>
          </a:p>
          <a:p>
            <a:r>
              <a:rPr lang="fr-FR" sz="2600" b="1" dirty="0" smtClean="0"/>
              <a:t>DIT (</a:t>
            </a:r>
            <a:r>
              <a:rPr lang="fr-FR" sz="2600" dirty="0" smtClean="0"/>
              <a:t>Directory Information </a:t>
            </a:r>
            <a:r>
              <a:rPr lang="fr-FR" sz="2600" dirty="0" err="1" smtClean="0"/>
              <a:t>Tree</a:t>
            </a:r>
            <a:r>
              <a:rPr lang="fr-FR" sz="2600" dirty="0" smtClean="0"/>
              <a:t>)</a:t>
            </a:r>
            <a:r>
              <a:rPr lang="fr-FR" sz="2600" b="1" dirty="0" smtClean="0"/>
              <a:t> :</a:t>
            </a:r>
          </a:p>
          <a:p>
            <a:r>
              <a:rPr lang="fr-FR" sz="2700" dirty="0" smtClean="0"/>
              <a:t>Représente la structure</a:t>
            </a:r>
          </a:p>
          <a:p>
            <a:pPr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7" name="Image 6" descr="schema_dit_gen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287" y="3524270"/>
            <a:ext cx="5305425" cy="2762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800" dirty="0" smtClean="0"/>
              <a:t>Comment l’information est organisée et référencée ?</a:t>
            </a:r>
            <a:endParaRPr lang="fr-FR" sz="3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00634"/>
          </a:xfrm>
        </p:spPr>
        <p:txBody>
          <a:bodyPr>
            <a:normAutofit fontScale="92500"/>
          </a:bodyPr>
          <a:lstStyle/>
          <a:p>
            <a:r>
              <a:rPr lang="fr-FR" b="1" dirty="0" err="1" smtClean="0"/>
              <a:t>Distinguished</a:t>
            </a:r>
            <a:r>
              <a:rPr lang="fr-FR" b="1" dirty="0" smtClean="0"/>
              <a:t> </a:t>
            </a:r>
            <a:r>
              <a:rPr lang="fr-FR" b="1" dirty="0" err="1" smtClean="0"/>
              <a:t>name</a:t>
            </a:r>
            <a:r>
              <a:rPr lang="fr-FR" b="1" dirty="0" smtClean="0"/>
              <a:t> (DN)</a:t>
            </a:r>
          </a:p>
          <a:p>
            <a:pPr lvl="1"/>
            <a:r>
              <a:rPr lang="fr-FR" dirty="0" smtClean="0"/>
              <a:t>Référence unique d’un </a:t>
            </a:r>
            <a:r>
              <a:rPr lang="fr-FR" dirty="0" err="1" smtClean="0"/>
              <a:t>noeud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>
              <a:buNone/>
            </a:pPr>
            <a:endParaRPr lang="fr-FR" dirty="0" smtClean="0"/>
          </a:p>
          <a:p>
            <a:r>
              <a:rPr lang="fr-FR" sz="2300" i="1" dirty="0" err="1" smtClean="0"/>
              <a:t>dn</a:t>
            </a:r>
            <a:r>
              <a:rPr lang="fr-FR" sz="2300" i="1" dirty="0" smtClean="0"/>
              <a:t>: cn=DURIS </a:t>
            </a:r>
            <a:r>
              <a:rPr lang="fr-FR" sz="2300" i="1" dirty="0" err="1" smtClean="0"/>
              <a:t>ETIENNE,ou</a:t>
            </a:r>
            <a:r>
              <a:rPr lang="fr-FR" sz="2300" i="1" dirty="0" smtClean="0"/>
              <a:t>=</a:t>
            </a:r>
            <a:r>
              <a:rPr lang="fr-FR" sz="2300" i="1" dirty="0" err="1" smtClean="0"/>
              <a:t>personnes,o</a:t>
            </a:r>
            <a:r>
              <a:rPr lang="fr-FR" sz="2300" i="1" dirty="0" smtClean="0"/>
              <a:t>=i2000,</a:t>
            </a:r>
            <a:r>
              <a:rPr lang="fr-FR" sz="2300" i="1" dirty="0" err="1" smtClean="0"/>
              <a:t>dc</a:t>
            </a:r>
            <a:r>
              <a:rPr lang="fr-FR" sz="2300" i="1" dirty="0" smtClean="0"/>
              <a:t>=</a:t>
            </a:r>
            <a:r>
              <a:rPr lang="fr-FR" sz="2300" i="1" dirty="0" err="1" smtClean="0"/>
              <a:t>univ-umlv,dc</a:t>
            </a:r>
            <a:r>
              <a:rPr lang="fr-FR" sz="2300" i="1" dirty="0" smtClean="0"/>
              <a:t>=</a:t>
            </a:r>
            <a:r>
              <a:rPr lang="fr-FR" sz="2300" i="1" dirty="0" err="1" smtClean="0"/>
              <a:t>fr</a:t>
            </a:r>
            <a:endParaRPr lang="fr-FR" sz="2300" i="1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7" name="Image 6" descr="schema_dit_duris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037" y="2590818"/>
            <a:ext cx="5495925" cy="3409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schema_dit_total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369" y="2071679"/>
            <a:ext cx="7077255" cy="457203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800" dirty="0" smtClean="0"/>
              <a:t>Comment l’information est organisée et référencée ?</a:t>
            </a:r>
            <a:endParaRPr lang="fr-FR" sz="3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00634"/>
          </a:xfrm>
        </p:spPr>
        <p:txBody>
          <a:bodyPr>
            <a:normAutofit/>
          </a:bodyPr>
          <a:lstStyle/>
          <a:p>
            <a:r>
              <a:rPr lang="fr-FR" b="1" dirty="0" smtClean="0"/>
              <a:t>Alias et </a:t>
            </a:r>
            <a:r>
              <a:rPr lang="fr-FR" b="1" dirty="0" err="1" smtClean="0"/>
              <a:t>referral</a:t>
            </a:r>
            <a:endParaRPr lang="fr-FR" b="1" dirty="0" smtClean="0"/>
          </a:p>
          <a:p>
            <a:pPr lvl="1"/>
            <a:r>
              <a:rPr lang="fr-FR" dirty="0" smtClean="0"/>
              <a:t>Séparer les responsabilités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800" dirty="0" smtClean="0"/>
              <a:t>Comment accéder aux données ?</a:t>
            </a:r>
            <a:endParaRPr lang="fr-FR" sz="3800" dirty="0"/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2214546" y="2663823"/>
            <a:ext cx="3730180" cy="3937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  <a:effectLst>
            <a:outerShdw blurRad="533400" dist="50800" dir="54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428860" y="2357430"/>
            <a:ext cx="36433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AutoNum type="arabicPeriod"/>
              <a:defRPr/>
            </a:pPr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Connexion </a:t>
            </a:r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/ Authentification </a:t>
            </a:r>
            <a:endParaRPr lang="fr-FR" sz="16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 rot="10800000" flipV="1">
            <a:off x="2212848" y="3170236"/>
            <a:ext cx="3687890" cy="6159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  <a:effectLst>
            <a:outerShdw blurRad="533400" dist="50800" dir="54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2447484" y="2857496"/>
            <a:ext cx="25971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2. Résultat authentification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465436" y="3429000"/>
            <a:ext cx="31432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3. </a:t>
            </a:r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Opérations (SEARCH, ADD …)</a:t>
            </a:r>
            <a:endParaRPr lang="fr-FR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482010" y="3947702"/>
            <a:ext cx="25971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4. </a:t>
            </a:r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Réponses</a:t>
            </a:r>
            <a:endParaRPr lang="fr-FR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482346" y="4447768"/>
            <a:ext cx="25971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5. Fin de session (UNBIND)</a:t>
            </a:r>
            <a:endParaRPr lang="fr-FR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500298" y="4941674"/>
            <a:ext cx="25971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6. Déconnexion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785786" y="1857364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Exemple de session LDAP :</a:t>
            </a:r>
            <a:endParaRPr lang="fr-FR" sz="24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5331" y="3357562"/>
            <a:ext cx="9620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3143248"/>
            <a:ext cx="9715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9" name="Connecteur droit avec flèche 28"/>
          <p:cNvCxnSpPr/>
          <p:nvPr/>
        </p:nvCxnSpPr>
        <p:spPr>
          <a:xfrm>
            <a:off x="2214546" y="3714752"/>
            <a:ext cx="3730180" cy="3937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  <a:effectLst>
            <a:outerShdw blurRad="533400" dist="50800" dir="54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rot="10800000" flipV="1">
            <a:off x="2214546" y="4227294"/>
            <a:ext cx="3687890" cy="6159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  <a:effectLst>
            <a:outerShdw blurRad="533400" dist="50800" dir="54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>
            <a:off x="2214546" y="4764445"/>
            <a:ext cx="3730180" cy="3937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  <a:effectLst>
            <a:outerShdw blurRad="533400" dist="50800" dir="54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 rot="10800000" flipV="1">
            <a:off x="2214547" y="5280228"/>
            <a:ext cx="3687890" cy="6159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  <a:effectLst>
            <a:outerShdw blurRad="533400" dist="50800" dir="54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800" dirty="0" smtClean="0"/>
              <a:t>Comment manipuler les données ?</a:t>
            </a:r>
            <a:endParaRPr lang="fr-FR" sz="3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Le modèle définit  les opérations :</a:t>
            </a:r>
          </a:p>
          <a:p>
            <a:pPr>
              <a:buNone/>
            </a:pPr>
            <a:endParaRPr lang="fr-FR" b="1" dirty="0" smtClean="0"/>
          </a:p>
          <a:p>
            <a:pPr lvl="1"/>
            <a:r>
              <a:rPr lang="fr-FR" dirty="0" smtClean="0"/>
              <a:t>interrogation</a:t>
            </a:r>
          </a:p>
          <a:p>
            <a:pPr lvl="1"/>
            <a:r>
              <a:rPr lang="fr-FR" dirty="0" smtClean="0"/>
              <a:t>comparaison</a:t>
            </a:r>
          </a:p>
          <a:p>
            <a:pPr lvl="1"/>
            <a:r>
              <a:rPr lang="fr-FR" dirty="0" smtClean="0"/>
              <a:t>mise à jour	</a:t>
            </a:r>
          </a:p>
          <a:p>
            <a:pPr lvl="1"/>
            <a:r>
              <a:rPr lang="fr-FR" dirty="0" smtClean="0"/>
              <a:t>authentification et contrôle</a:t>
            </a:r>
          </a:p>
          <a:p>
            <a:pPr lvl="1"/>
            <a:r>
              <a:rPr lang="fr-FR" dirty="0" smtClean="0"/>
              <a:t>étendues (V3)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800" dirty="0" smtClean="0"/>
              <a:t>Comment interroger les données ?</a:t>
            </a:r>
            <a:endParaRPr lang="fr-FR" sz="3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900106"/>
          </a:xfrm>
        </p:spPr>
        <p:txBody>
          <a:bodyPr>
            <a:normAutofit/>
          </a:bodyPr>
          <a:lstStyle/>
          <a:p>
            <a:r>
              <a:rPr lang="fr-FR" dirty="0" smtClean="0"/>
              <a:t>Structure d’une requête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357158" y="2428868"/>
          <a:ext cx="8501122" cy="173193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214710"/>
                <a:gridCol w="5286412"/>
              </a:tblGrid>
              <a:tr h="390813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base </a:t>
                      </a:r>
                      <a:r>
                        <a:rPr lang="fr-FR" sz="1600" dirty="0" err="1" smtClean="0"/>
                        <a:t>object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L’endroit de l’arbre où doit commencer la recherche</a:t>
                      </a:r>
                      <a:endParaRPr lang="fr-FR" sz="1600" dirty="0"/>
                    </a:p>
                  </a:txBody>
                  <a:tcPr/>
                </a:tc>
              </a:tr>
              <a:tr h="301996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Scope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La profondeur de la recherche</a:t>
                      </a:r>
                      <a:endParaRPr lang="fr-FR" sz="1600" dirty="0"/>
                    </a:p>
                  </a:txBody>
                  <a:tcPr/>
                </a:tc>
              </a:tr>
              <a:tr h="301996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size </a:t>
                      </a:r>
                      <a:r>
                        <a:rPr lang="fr-FR" sz="1600" dirty="0" err="1" smtClean="0"/>
                        <a:t>limit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Nombre de réponse limite</a:t>
                      </a:r>
                      <a:endParaRPr lang="fr-FR" sz="1600" dirty="0"/>
                    </a:p>
                  </a:txBody>
                  <a:tcPr/>
                </a:tc>
              </a:tr>
              <a:tr h="301996"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search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baseline="0" dirty="0" err="1" smtClean="0"/>
                        <a:t>filter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Le filtre de recherche</a:t>
                      </a:r>
                      <a:endParaRPr lang="fr-FR" sz="1600" dirty="0"/>
                    </a:p>
                  </a:txBody>
                  <a:tcPr/>
                </a:tc>
              </a:tr>
              <a:tr h="301996"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list</a:t>
                      </a:r>
                      <a:r>
                        <a:rPr lang="fr-FR" sz="1600" baseline="0" dirty="0" smtClean="0"/>
                        <a:t> of </a:t>
                      </a:r>
                      <a:r>
                        <a:rPr lang="fr-FR" sz="1600" baseline="0" dirty="0" err="1" smtClean="0"/>
                        <a:t>attributes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La liste des attributs</a:t>
                      </a:r>
                      <a:r>
                        <a:rPr lang="fr-FR" sz="1600" baseline="0" dirty="0" smtClean="0"/>
                        <a:t> que l’on souhaite connaître</a:t>
                      </a:r>
                      <a:endParaRPr lang="fr-FR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071538" y="4929198"/>
            <a:ext cx="69294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Filtre de recherche </a:t>
            </a:r>
            <a:r>
              <a:rPr lang="fr-FR" sz="2400" dirty="0" smtClean="0"/>
              <a:t>:</a:t>
            </a:r>
          </a:p>
          <a:p>
            <a:endParaRPr lang="fr-FR" sz="2400" dirty="0" smtClean="0"/>
          </a:p>
          <a:p>
            <a:r>
              <a:rPr lang="fr-FR" sz="2400" dirty="0" smtClean="0"/>
              <a:t>(&amp;(objectclass=person)(cn=A*)(!(l=Paris)))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Comment communiquer avec le serveur ?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11481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fr-FR" dirty="0" smtClean="0"/>
          </a:p>
          <a:p>
            <a:r>
              <a:rPr lang="fr-FR" b="1" dirty="0" err="1" smtClean="0"/>
              <a:t>search</a:t>
            </a:r>
            <a:endParaRPr lang="fr-FR" dirty="0" smtClean="0"/>
          </a:p>
          <a:p>
            <a:r>
              <a:rPr lang="fr-FR" b="1" dirty="0" smtClean="0"/>
              <a:t>compare</a:t>
            </a:r>
          </a:p>
          <a:p>
            <a:r>
              <a:rPr lang="fr-FR" b="1" dirty="0" err="1" smtClean="0"/>
              <a:t>add</a:t>
            </a:r>
            <a:r>
              <a:rPr lang="fr-FR" dirty="0" smtClean="0"/>
              <a:t> </a:t>
            </a:r>
          </a:p>
          <a:p>
            <a:r>
              <a:rPr lang="fr-FR" b="1" dirty="0" err="1" smtClean="0"/>
              <a:t>modify</a:t>
            </a:r>
            <a:endParaRPr lang="fr-FR" b="1" dirty="0" smtClean="0"/>
          </a:p>
          <a:p>
            <a:r>
              <a:rPr lang="fr-FR" b="1" dirty="0" err="1" smtClean="0"/>
              <a:t>delete</a:t>
            </a:r>
            <a:endParaRPr lang="fr-FR" b="1" dirty="0" smtClean="0"/>
          </a:p>
          <a:p>
            <a:r>
              <a:rPr lang="fr-FR" b="1" dirty="0" err="1" smtClean="0"/>
              <a:t>rename</a:t>
            </a:r>
            <a:endParaRPr lang="fr-FR" b="1" dirty="0" smtClean="0"/>
          </a:p>
          <a:p>
            <a:r>
              <a:rPr lang="fr-FR" b="1" dirty="0" err="1" smtClean="0"/>
              <a:t>bind</a:t>
            </a:r>
            <a:endParaRPr lang="fr-FR" dirty="0" smtClean="0"/>
          </a:p>
          <a:p>
            <a:r>
              <a:rPr lang="fr-FR" b="1" dirty="0" err="1" smtClean="0"/>
              <a:t>unbind</a:t>
            </a:r>
            <a:endParaRPr lang="fr-FR" dirty="0" smtClean="0"/>
          </a:p>
          <a:p>
            <a:r>
              <a:rPr lang="fr-FR" b="1" dirty="0" smtClean="0"/>
              <a:t>abandon</a:t>
            </a:r>
          </a:p>
          <a:p>
            <a:pPr lvl="1">
              <a:buNone/>
            </a:pPr>
            <a:endParaRPr lang="fr-FR" dirty="0" smtClean="0"/>
          </a:p>
          <a:p>
            <a:endParaRPr lang="fr-FR" dirty="0" smtClean="0"/>
          </a:p>
          <a:p>
            <a:pPr lvl="2">
              <a:buNone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800" dirty="0" smtClean="0"/>
              <a:t>Comment manipuler les données ? </a:t>
            </a:r>
            <a:endParaRPr lang="fr-FR" sz="3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Plusieurs manières de manipuler les données</a:t>
            </a:r>
          </a:p>
          <a:p>
            <a:endParaRPr lang="fr-FR" dirty="0" smtClean="0"/>
          </a:p>
          <a:p>
            <a:pPr lvl="1"/>
            <a:r>
              <a:rPr lang="fr-FR" dirty="0" smtClean="0"/>
              <a:t>Via un client LDAP (TCP/IP)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Via des fichiers (import / export)</a:t>
            </a:r>
          </a:p>
          <a:p>
            <a:pPr lvl="2"/>
            <a:r>
              <a:rPr lang="fr-FR" dirty="0" smtClean="0"/>
              <a:t>LDIF</a:t>
            </a:r>
          </a:p>
          <a:p>
            <a:pPr lvl="2"/>
            <a:r>
              <a:rPr lang="fr-FR" dirty="0" smtClean="0"/>
              <a:t>DSML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800" dirty="0" smtClean="0"/>
              <a:t>Déroulement de la présentation</a:t>
            </a:r>
            <a:endParaRPr lang="fr-FR" sz="3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Concepts</a:t>
            </a:r>
          </a:p>
          <a:p>
            <a:endParaRPr lang="fr-FR" dirty="0" smtClean="0"/>
          </a:p>
          <a:p>
            <a:r>
              <a:rPr lang="fr-FR" dirty="0" smtClean="0"/>
              <a:t>Réalisation et déploiement</a:t>
            </a:r>
          </a:p>
          <a:p>
            <a:endParaRPr lang="fr-FR" dirty="0" smtClean="0"/>
          </a:p>
          <a:p>
            <a:r>
              <a:rPr lang="fr-FR" dirty="0" smtClean="0"/>
              <a:t>Outils</a:t>
            </a:r>
          </a:p>
          <a:p>
            <a:endParaRPr lang="fr-FR" dirty="0" smtClean="0"/>
          </a:p>
          <a:p>
            <a:r>
              <a:rPr lang="fr-FR" dirty="0" smtClean="0"/>
              <a:t>Démonstration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800" dirty="0" smtClean="0"/>
              <a:t>LDIF (</a:t>
            </a:r>
            <a:r>
              <a:rPr lang="fr-FR" sz="3300" dirty="0" smtClean="0"/>
              <a:t>LDAP Data </a:t>
            </a:r>
            <a:r>
              <a:rPr lang="fr-FR" sz="3300" dirty="0" err="1" smtClean="0"/>
              <a:t>Interchange</a:t>
            </a:r>
            <a:r>
              <a:rPr lang="fr-FR" sz="3300" dirty="0" smtClean="0"/>
              <a:t> Format</a:t>
            </a:r>
            <a:r>
              <a:rPr lang="fr-FR" sz="3800" dirty="0" smtClean="0"/>
              <a:t>)</a:t>
            </a:r>
            <a:endParaRPr lang="fr-FR" sz="3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Format d’échange sous forme de fichier ASCII</a:t>
            </a:r>
          </a:p>
          <a:p>
            <a:r>
              <a:rPr lang="fr-FR" dirty="0" smtClean="0"/>
              <a:t>Décrit données, schéma et opérations</a:t>
            </a:r>
          </a:p>
          <a:p>
            <a:r>
              <a:rPr lang="fr-FR" dirty="0" smtClean="0"/>
              <a:t>Réplication entre annuaires</a:t>
            </a:r>
          </a:p>
          <a:p>
            <a:endParaRPr lang="fr-FR" dirty="0" smtClean="0"/>
          </a:p>
          <a:p>
            <a:r>
              <a:rPr lang="fr-FR" dirty="0" smtClean="0"/>
              <a:t>Export de données :</a:t>
            </a:r>
          </a:p>
        </p:txBody>
      </p:sp>
      <p:sp>
        <p:nvSpPr>
          <p:cNvPr id="5" name="Rectangle 4"/>
          <p:cNvSpPr/>
          <p:nvPr/>
        </p:nvSpPr>
        <p:spPr>
          <a:xfrm>
            <a:off x="785786" y="4657563"/>
            <a:ext cx="6858048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dn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: ou=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filieres,o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=i2000,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dc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univ-umlv,dc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fr</a:t>
            </a:r>
            <a:endParaRPr lang="fr-FR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fr-FR" dirty="0" smtClean="0">
                <a:latin typeface="Courier New" pitchFamily="49" charset="0"/>
                <a:cs typeface="Courier New" pitchFamily="49" charset="0"/>
              </a:rPr>
              <a:t>ou: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filieres</a:t>
            </a:r>
            <a:endParaRPr lang="fr-FR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objectClass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: top</a:t>
            </a:r>
          </a:p>
          <a:p>
            <a:pPr lvl="1">
              <a:buNone/>
            </a:pP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objectClass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organizationalUnit</a:t>
            </a:r>
            <a:endParaRPr lang="fr-FR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800" dirty="0" smtClean="0"/>
              <a:t>LDIF (</a:t>
            </a:r>
            <a:r>
              <a:rPr lang="fr-FR" sz="3300" dirty="0" smtClean="0"/>
              <a:t>LDAP Data </a:t>
            </a:r>
            <a:r>
              <a:rPr lang="fr-FR" sz="3300" dirty="0" err="1" smtClean="0"/>
              <a:t>Interchange</a:t>
            </a:r>
            <a:r>
              <a:rPr lang="fr-FR" sz="3300" dirty="0" smtClean="0"/>
              <a:t> Format</a:t>
            </a:r>
            <a:r>
              <a:rPr lang="fr-FR" sz="3800" dirty="0" smtClean="0"/>
              <a:t>)</a:t>
            </a:r>
            <a:endParaRPr lang="fr-FR" sz="3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Effectuer des commandes :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28596" y="2500306"/>
            <a:ext cx="8377863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1">
              <a:buNone/>
            </a:pP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dn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: cn=DURIS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ETIENNE,ou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personnes,o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=i2000,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dc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univ-umlv,dc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fr</a:t>
            </a:r>
            <a:endParaRPr lang="fr-FR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fr-FR" b="1" dirty="0" err="1" smtClean="0">
                <a:latin typeface="Courier New" pitchFamily="49" charset="0"/>
                <a:cs typeface="Courier New" pitchFamily="49" charset="0"/>
              </a:rPr>
              <a:t>Changetype</a:t>
            </a:r>
            <a:r>
              <a:rPr lang="fr-FR" b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fr-FR" b="1" dirty="0" err="1" smtClean="0">
                <a:latin typeface="Courier New" pitchFamily="49" charset="0"/>
                <a:cs typeface="Courier New" pitchFamily="49" charset="0"/>
              </a:rPr>
              <a:t>add</a:t>
            </a:r>
            <a:endParaRPr lang="fr-FR" b="1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objectClass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: top</a:t>
            </a:r>
          </a:p>
          <a:p>
            <a:pPr lvl="1">
              <a:buNone/>
            </a:pP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objectClass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frUmlvStudent</a:t>
            </a:r>
            <a:endParaRPr lang="fr-FR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Cn:DURIS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ETIENNE</a:t>
            </a:r>
          </a:p>
          <a:p>
            <a:pPr lvl="1">
              <a:buNone/>
            </a:pP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frUmlvPersonRole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: ou=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enseignant,ou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roles,o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=i2000,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dc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univ-umlv,dc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fr</a:t>
            </a:r>
            <a:endParaRPr lang="fr-FR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fr-FR" dirty="0" smtClean="0">
                <a:latin typeface="Courier New" pitchFamily="49" charset="0"/>
                <a:cs typeface="Courier New" pitchFamily="49" charset="0"/>
              </a:rPr>
              <a:t>mail: eduris@univ-mlv.fr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472" y="228600"/>
            <a:ext cx="8429684" cy="990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DSML (</a:t>
            </a:r>
            <a:r>
              <a:rPr lang="en-US" sz="2600" dirty="0" smtClean="0"/>
              <a:t>Directory Services Markup Language</a:t>
            </a:r>
            <a:r>
              <a:rPr lang="en-US" sz="3200" dirty="0" smtClean="0"/>
              <a:t>)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Standard XML pour structure et contenu</a:t>
            </a:r>
          </a:p>
          <a:p>
            <a:endParaRPr lang="fr-FR" dirty="0" smtClean="0"/>
          </a:p>
          <a:p>
            <a:r>
              <a:rPr lang="fr-FR" dirty="0" smtClean="0"/>
              <a:t>Echange entre applications / annuaire quand le protocole LDAP ne peut pas être utilisé</a:t>
            </a:r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800" dirty="0" smtClean="0"/>
              <a:t>Comment sécuriser l’annuaire ?</a:t>
            </a:r>
            <a:endParaRPr lang="fr-FR" sz="3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Authentification</a:t>
            </a:r>
          </a:p>
          <a:p>
            <a:pPr lvl="1"/>
            <a:r>
              <a:rPr lang="fr-FR" dirty="0" smtClean="0"/>
              <a:t>Simple (Mot de passe)</a:t>
            </a:r>
          </a:p>
          <a:p>
            <a:pPr lvl="1"/>
            <a:r>
              <a:rPr lang="fr-FR" dirty="0" smtClean="0"/>
              <a:t> SASL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Confidentialité</a:t>
            </a:r>
          </a:p>
          <a:p>
            <a:pPr lvl="1"/>
            <a:r>
              <a:rPr lang="fr-FR" dirty="0" smtClean="0"/>
              <a:t>TLS (LDAPS, consommateur de ressources =&gt; </a:t>
            </a:r>
            <a:r>
              <a:rPr lang="fr-FR" dirty="0" err="1" smtClean="0"/>
              <a:t>startTLS</a:t>
            </a:r>
            <a:r>
              <a:rPr lang="fr-FR" dirty="0" smtClean="0"/>
              <a:t>)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Chiffrement des données</a:t>
            </a:r>
          </a:p>
          <a:p>
            <a:pPr lvl="1"/>
            <a:r>
              <a:rPr lang="fr-FR" dirty="0" smtClean="0"/>
              <a:t>Propre aux implémentations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Intégrité des données</a:t>
            </a:r>
          </a:p>
          <a:p>
            <a:pPr lvl="1"/>
            <a:r>
              <a:rPr lang="fr-FR" dirty="0" smtClean="0"/>
              <a:t>Prévue par les extensions (PKI)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800" dirty="0" smtClean="0"/>
              <a:t>Comment sécuriser l’annuaire ?</a:t>
            </a:r>
            <a:endParaRPr lang="fr-FR" sz="3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Habilitations</a:t>
            </a:r>
          </a:p>
          <a:p>
            <a:pPr lvl="1"/>
            <a:r>
              <a:rPr lang="fr-FR" dirty="0" smtClean="0"/>
              <a:t>Propre aux implémentations (Access Control List)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Associer</a:t>
            </a:r>
          </a:p>
          <a:p>
            <a:pPr lvl="2"/>
            <a:r>
              <a:rPr lang="fr-FR" dirty="0" smtClean="0"/>
              <a:t>Droit (recherche, création, suppression, modification)</a:t>
            </a:r>
          </a:p>
          <a:p>
            <a:pPr lvl="2"/>
            <a:r>
              <a:rPr lang="fr-FR" dirty="0" smtClean="0"/>
              <a:t>Objets recevant ce droit (DN ou filtre)</a:t>
            </a:r>
          </a:p>
          <a:p>
            <a:pPr lvl="2"/>
            <a:r>
              <a:rPr lang="fr-FR" dirty="0" smtClean="0"/>
              <a:t>Objets sujets à ce droit (DN ou filtre)</a:t>
            </a:r>
          </a:p>
          <a:p>
            <a:pPr lvl="2"/>
            <a:endParaRPr lang="fr-FR" dirty="0" smtClean="0"/>
          </a:p>
          <a:p>
            <a:pPr lvl="1"/>
            <a:r>
              <a:rPr lang="fr-FR" dirty="0" smtClean="0"/>
              <a:t>Syntaxe non normalisée</a:t>
            </a:r>
          </a:p>
          <a:p>
            <a:pPr lvl="2"/>
            <a:r>
              <a:rPr lang="fr-FR" dirty="0" smtClean="0"/>
              <a:t>Texte</a:t>
            </a:r>
          </a:p>
          <a:p>
            <a:pPr lvl="2"/>
            <a:r>
              <a:rPr lang="fr-FR" dirty="0" smtClean="0"/>
              <a:t>Binaire </a:t>
            </a:r>
          </a:p>
          <a:p>
            <a:endParaRPr lang="fr-FR" dirty="0" smtClean="0"/>
          </a:p>
          <a:p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42910" y="2214554"/>
            <a:ext cx="8153400" cy="44958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fr-FR" sz="6600" dirty="0" smtClean="0"/>
          </a:p>
          <a:p>
            <a:pPr algn="ctr">
              <a:buNone/>
            </a:pPr>
            <a:r>
              <a:rPr lang="fr-FR" sz="6600" dirty="0" smtClean="0"/>
              <a:t>Déploiement</a:t>
            </a:r>
            <a:endParaRPr lang="fr-FR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800" dirty="0" smtClean="0"/>
              <a:t>1 - Inventaire</a:t>
            </a:r>
            <a:endParaRPr lang="fr-FR" sz="3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Inventorier la liste des données et leurs caractéristiques</a:t>
            </a:r>
          </a:p>
          <a:p>
            <a:endParaRPr lang="fr-FR" dirty="0" smtClean="0"/>
          </a:p>
          <a:p>
            <a:r>
              <a:rPr lang="fr-FR" dirty="0" smtClean="0"/>
              <a:t>Déterminer par quelle source les obtenir</a:t>
            </a:r>
          </a:p>
          <a:p>
            <a:endParaRPr lang="fr-FR" dirty="0" smtClean="0"/>
          </a:p>
          <a:p>
            <a:r>
              <a:rPr lang="fr-FR" dirty="0" smtClean="0"/>
              <a:t>Comment les maintenir à jour</a:t>
            </a:r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800" dirty="0" smtClean="0"/>
              <a:t>2 – Création du schéma</a:t>
            </a:r>
            <a:endParaRPr lang="fr-FR" sz="3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En fonction des données retenues, il faut :</a:t>
            </a:r>
          </a:p>
          <a:p>
            <a:endParaRPr lang="fr-FR" dirty="0" smtClean="0"/>
          </a:p>
          <a:p>
            <a:pPr lvl="1"/>
            <a:r>
              <a:rPr lang="fr-FR" dirty="0" smtClean="0"/>
              <a:t>Choisir quelles classes d’objets et types d’attributs utiliser</a:t>
            </a:r>
          </a:p>
          <a:p>
            <a:pPr lvl="1">
              <a:buNone/>
            </a:pPr>
            <a:r>
              <a:rPr lang="fr-FR" dirty="0" smtClean="0"/>
              <a:t> </a:t>
            </a:r>
          </a:p>
          <a:p>
            <a:pPr lvl="1"/>
            <a:r>
              <a:rPr lang="fr-FR" dirty="0" smtClean="0"/>
              <a:t>Vérifier si les schémas standards suffisent aux besoins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Utiliser l’héritage des classes objets et des attributs</a:t>
            </a:r>
          </a:p>
          <a:p>
            <a:endParaRPr lang="fr-FR" dirty="0" smtClean="0"/>
          </a:p>
          <a:p>
            <a:pPr lvl="1"/>
            <a:r>
              <a:rPr lang="fr-FR" dirty="0" smtClean="0"/>
              <a:t>Eviter de modifier le schéma existant</a:t>
            </a:r>
          </a:p>
          <a:p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800" dirty="0" smtClean="0"/>
              <a:t>3 - Concevoir son modèle de nommage</a:t>
            </a:r>
            <a:endParaRPr lang="fr-FR" sz="3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114816"/>
          </a:xfrm>
        </p:spPr>
        <p:txBody>
          <a:bodyPr>
            <a:normAutofit/>
          </a:bodyPr>
          <a:lstStyle/>
          <a:p>
            <a:r>
              <a:rPr lang="fr-FR" dirty="0" smtClean="0"/>
              <a:t>Création de l’arbre (DIT)</a:t>
            </a:r>
          </a:p>
          <a:p>
            <a:pPr>
              <a:buNone/>
            </a:pPr>
            <a:endParaRPr lang="fr-FR" dirty="0" smtClean="0"/>
          </a:p>
          <a:p>
            <a:pPr lvl="1"/>
            <a:r>
              <a:rPr lang="fr-FR" dirty="0" smtClean="0"/>
              <a:t>Choisir le suffixe</a:t>
            </a:r>
          </a:p>
          <a:p>
            <a:pPr lvl="1">
              <a:buNone/>
            </a:pPr>
            <a:endParaRPr lang="fr-FR" dirty="0" smtClean="0"/>
          </a:p>
          <a:p>
            <a:pPr lvl="1"/>
            <a:r>
              <a:rPr lang="fr-FR" dirty="0" smtClean="0"/>
              <a:t>Définir son organisation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Garantir l’unicité des DN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4 - Définir la topologie du service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b="1" dirty="0" smtClean="0"/>
              <a:t>Définir la topologie du service consiste à penser :</a:t>
            </a:r>
          </a:p>
          <a:p>
            <a:endParaRPr lang="fr-FR" dirty="0" smtClean="0"/>
          </a:p>
          <a:p>
            <a:r>
              <a:rPr lang="fr-FR" dirty="0" smtClean="0"/>
              <a:t>Au partitionnement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Au </a:t>
            </a:r>
            <a:r>
              <a:rPr lang="fr-FR" dirty="0" err="1" smtClean="0"/>
              <a:t>referral</a:t>
            </a:r>
            <a:r>
              <a:rPr lang="fr-FR" dirty="0" smtClean="0"/>
              <a:t> service</a:t>
            </a:r>
          </a:p>
          <a:p>
            <a:pPr lvl="2">
              <a:buNone/>
            </a:pPr>
            <a:r>
              <a:rPr lang="fr-FR" dirty="0" smtClean="0">
                <a:latin typeface="Courier New" pitchFamily="49" charset="0"/>
                <a:cs typeface="Courier New" pitchFamily="49" charset="0"/>
              </a:rPr>
              <a:t>ldap://ldap.ig2000.fr:389/o=ig2000.fr</a:t>
            </a:r>
          </a:p>
          <a:p>
            <a:endParaRPr lang="fr-FR" dirty="0" smtClean="0"/>
          </a:p>
          <a:p>
            <a:r>
              <a:rPr lang="fr-FR" dirty="0" smtClean="0"/>
              <a:t>A la réplication 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800" dirty="0" smtClean="0"/>
              <a:t>Introduction</a:t>
            </a:r>
            <a:endParaRPr lang="fr-FR" sz="3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sz="3200" dirty="0" smtClean="0">
                <a:cs typeface="Arial" pitchFamily="34" charset="0"/>
              </a:rPr>
              <a:t>Qu’est-ce qu’un annuaire électronique ?</a:t>
            </a:r>
          </a:p>
          <a:p>
            <a:pPr lvl="1"/>
            <a:r>
              <a:rPr lang="fr-FR" dirty="0" smtClean="0">
                <a:cs typeface="Arial" pitchFamily="34" charset="0"/>
              </a:rPr>
              <a:t>Stocker et organiser des données</a:t>
            </a:r>
          </a:p>
          <a:p>
            <a:pPr lvl="1"/>
            <a:r>
              <a:rPr lang="fr-FR" dirty="0" smtClean="0">
                <a:cs typeface="Arial" pitchFamily="34" charset="0"/>
              </a:rPr>
              <a:t>Arbre</a:t>
            </a:r>
          </a:p>
          <a:p>
            <a:pPr lvl="1"/>
            <a:endParaRPr lang="fr-FR" dirty="0" smtClean="0">
              <a:cs typeface="Arial" pitchFamily="34" charset="0"/>
            </a:endParaRPr>
          </a:p>
          <a:p>
            <a:r>
              <a:rPr lang="fr-FR" sz="3200" dirty="0" smtClean="0">
                <a:cs typeface="Arial" pitchFamily="34" charset="0"/>
              </a:rPr>
              <a:t>Pourquoi ne pas utiliser une base de données ?</a:t>
            </a:r>
          </a:p>
          <a:p>
            <a:pPr lvl="1"/>
            <a:r>
              <a:rPr lang="fr-FR" dirty="0" smtClean="0">
                <a:cs typeface="Arial" pitchFamily="34" charset="0"/>
              </a:rPr>
              <a:t>hiérarchique ≠ relationnelle</a:t>
            </a:r>
          </a:p>
          <a:p>
            <a:pPr lvl="1"/>
            <a:r>
              <a:rPr lang="fr-FR" dirty="0" smtClean="0">
                <a:cs typeface="Arial" pitchFamily="34" charset="0"/>
              </a:rPr>
              <a:t>Sécurité</a:t>
            </a:r>
          </a:p>
          <a:p>
            <a:pPr lvl="1"/>
            <a:r>
              <a:rPr lang="fr-FR" dirty="0" smtClean="0">
                <a:cs typeface="Arial" pitchFamily="34" charset="0"/>
              </a:rPr>
              <a:t>Répartition</a:t>
            </a:r>
          </a:p>
          <a:p>
            <a:pPr lvl="1"/>
            <a:r>
              <a:rPr lang="fr-FR" dirty="0" smtClean="0">
                <a:cs typeface="Arial" pitchFamily="34" charset="0"/>
              </a:rPr>
              <a:t>Optimisé pour la lecture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5 - Mettre en place la réplication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114684"/>
          </a:xfrm>
        </p:spPr>
        <p:txBody>
          <a:bodyPr/>
          <a:lstStyle/>
          <a:p>
            <a:r>
              <a:rPr lang="fr-FR" dirty="0" smtClean="0"/>
              <a:t>Pourquoi répliquer ?</a:t>
            </a:r>
          </a:p>
          <a:p>
            <a:pPr lvl="1"/>
            <a:r>
              <a:rPr lang="fr-FR" dirty="0" smtClean="0"/>
              <a:t>Haute disponibilité</a:t>
            </a:r>
          </a:p>
          <a:p>
            <a:pPr lvl="2"/>
            <a:r>
              <a:rPr lang="fr-FR" dirty="0" smtClean="0"/>
              <a:t>Plusieurs adresses serveurs fournies à l’identification</a:t>
            </a:r>
          </a:p>
          <a:p>
            <a:pPr lvl="2"/>
            <a:endParaRPr lang="fr-FR" dirty="0" smtClean="0"/>
          </a:p>
          <a:p>
            <a:pPr lvl="1"/>
            <a:r>
              <a:rPr lang="fr-FR" dirty="0" smtClean="0"/>
              <a:t>Optimisation des performances</a:t>
            </a:r>
          </a:p>
          <a:p>
            <a:pPr lvl="2"/>
            <a:r>
              <a:rPr lang="fr-FR" dirty="0" smtClean="0"/>
              <a:t>Répartition de charge (</a:t>
            </a:r>
            <a:r>
              <a:rPr lang="fr-FR" dirty="0" err="1" smtClean="0"/>
              <a:t>referral</a:t>
            </a:r>
            <a:r>
              <a:rPr lang="fr-FR" dirty="0" smtClean="0"/>
              <a:t>)</a:t>
            </a:r>
          </a:p>
          <a:p>
            <a:endParaRPr lang="fr-FR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Un seul maître, plusieurs esclaves</a:t>
            </a:r>
            <a:endParaRPr lang="fr-FR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785918" y="2071678"/>
          <a:ext cx="5556250" cy="4003675"/>
        </p:xfrm>
        <a:graphic>
          <a:graphicData uri="http://schemas.openxmlformats.org/presentationml/2006/ole">
            <p:oleObj spid="_x0000_s1026" name="Visio" r:id="rId3" imgW="6502813" imgH="4684752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Plusieurs maîtres et esclaves</a:t>
            </a:r>
            <a:endParaRPr lang="fr-FR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ph sz="quarter" idx="1"/>
          </p:nvPr>
        </p:nvGraphicFramePr>
        <p:xfrm>
          <a:off x="612775" y="2158390"/>
          <a:ext cx="8153400" cy="3379419"/>
        </p:xfrm>
        <a:graphic>
          <a:graphicData uri="http://schemas.openxmlformats.org/presentationml/2006/ole">
            <p:oleObj spid="_x0000_s2050" name="Visio" r:id="rId3" imgW="13792724" imgH="5716131" progId="Visio.Drawing.11">
              <p:embed/>
            </p:oleObj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0" y="600076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Plus fiable – Gestion des conflits (horodatage ou priorité)</a:t>
            </a:r>
          </a:p>
          <a:p>
            <a:pPr algn="ctr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6 - Sécuriser le service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Accès non autorisés</a:t>
            </a:r>
          </a:p>
          <a:p>
            <a:endParaRPr lang="fr-FR" dirty="0" smtClean="0"/>
          </a:p>
          <a:p>
            <a:r>
              <a:rPr lang="fr-FR" dirty="0" smtClean="0"/>
              <a:t>Analyser pour chaque attribut son mode d’accès</a:t>
            </a:r>
          </a:p>
          <a:p>
            <a:endParaRPr lang="fr-FR" dirty="0" smtClean="0"/>
          </a:p>
          <a:p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2071670" y="4000504"/>
          <a:ext cx="5072100" cy="16040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0700"/>
                <a:gridCol w="1690700"/>
                <a:gridCol w="1690700"/>
              </a:tblGrid>
              <a:tr h="278131"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Attribut</a:t>
                      </a:r>
                      <a:endParaRPr lang="fr-FR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Personne</a:t>
                      </a:r>
                      <a:endParaRPr lang="fr-FR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Droit d’accès</a:t>
                      </a:r>
                      <a:endParaRPr lang="fr-FR" sz="1300" dirty="0"/>
                    </a:p>
                  </a:txBody>
                  <a:tcPr marL="68580" marR="68580" marT="34290" marB="34290"/>
                </a:tc>
              </a:tr>
              <a:tr h="480061">
                <a:tc>
                  <a:txBody>
                    <a:bodyPr/>
                    <a:lstStyle/>
                    <a:p>
                      <a:r>
                        <a:rPr lang="fr-FR" sz="1300" dirty="0" err="1" smtClean="0"/>
                        <a:t>userPassword</a:t>
                      </a:r>
                      <a:endParaRPr lang="fr-FR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Tous</a:t>
                      </a:r>
                    </a:p>
                    <a:p>
                      <a:r>
                        <a:rPr lang="fr-FR" sz="1300" dirty="0" smtClean="0"/>
                        <a:t>Propriétaire</a:t>
                      </a:r>
                    </a:p>
                    <a:p>
                      <a:r>
                        <a:rPr lang="fr-FR" sz="1300" dirty="0" smtClean="0"/>
                        <a:t>Administrateur</a:t>
                      </a:r>
                      <a:endParaRPr lang="fr-FR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Aucun</a:t>
                      </a:r>
                    </a:p>
                    <a:p>
                      <a:r>
                        <a:rPr lang="fr-FR" sz="1300" dirty="0" smtClean="0"/>
                        <a:t>Lecture /</a:t>
                      </a:r>
                      <a:r>
                        <a:rPr lang="fr-FR" sz="1300" baseline="0" dirty="0" smtClean="0"/>
                        <a:t> Modification</a:t>
                      </a:r>
                    </a:p>
                    <a:p>
                      <a:r>
                        <a:rPr lang="fr-FR" sz="1300" baseline="0" dirty="0" smtClean="0"/>
                        <a:t>Lecture / Modification</a:t>
                      </a:r>
                      <a:endParaRPr lang="fr-FR" sz="1300" dirty="0"/>
                    </a:p>
                  </a:txBody>
                  <a:tcPr marL="68580" marR="68580" marT="34290" marB="34290"/>
                </a:tc>
              </a:tr>
              <a:tr h="480061">
                <a:tc>
                  <a:txBody>
                    <a:bodyPr/>
                    <a:lstStyle/>
                    <a:p>
                      <a:r>
                        <a:rPr lang="fr-FR" sz="1300" dirty="0" err="1" smtClean="0"/>
                        <a:t>Salary</a:t>
                      </a:r>
                      <a:endParaRPr lang="fr-FR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Tous</a:t>
                      </a:r>
                    </a:p>
                    <a:p>
                      <a:r>
                        <a:rPr lang="fr-FR" sz="1300" dirty="0" smtClean="0"/>
                        <a:t>Propriétaire</a:t>
                      </a:r>
                    </a:p>
                    <a:p>
                      <a:r>
                        <a:rPr lang="fr-FR" sz="1300" dirty="0" smtClean="0"/>
                        <a:t>Administrateur</a:t>
                      </a:r>
                      <a:endParaRPr lang="fr-FR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Aucun</a:t>
                      </a:r>
                    </a:p>
                    <a:p>
                      <a:r>
                        <a:rPr lang="fr-FR" sz="1300" dirty="0" smtClean="0"/>
                        <a:t>Lecture</a:t>
                      </a:r>
                    </a:p>
                    <a:p>
                      <a:r>
                        <a:rPr lang="fr-FR" sz="1300" dirty="0" smtClean="0"/>
                        <a:t>Lecture / Modification</a:t>
                      </a:r>
                      <a:endParaRPr lang="fr-FR" sz="13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6 - Sécuriser le service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Traduire ces règles en ACL</a:t>
            </a:r>
          </a:p>
          <a:p>
            <a:endParaRPr lang="fr-FR" dirty="0" smtClean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714348" y="2928934"/>
          <a:ext cx="7643865" cy="3071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8773"/>
                <a:gridCol w="1528773"/>
                <a:gridCol w="1528773"/>
                <a:gridCol w="1528773"/>
                <a:gridCol w="1528773"/>
              </a:tblGrid>
              <a:tr h="614367">
                <a:tc>
                  <a:txBody>
                    <a:bodyPr/>
                    <a:lstStyle/>
                    <a:p>
                      <a:r>
                        <a:rPr lang="fr-FR" sz="2400" b="1" dirty="0" err="1" smtClean="0"/>
                        <a:t>access</a:t>
                      </a:r>
                      <a:r>
                        <a:rPr lang="fr-FR" sz="2400" b="1" dirty="0" smtClean="0"/>
                        <a:t> to 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&lt;quoi&gt;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by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&lt;qui&gt;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&lt;</a:t>
                      </a:r>
                      <a:r>
                        <a:rPr lang="fr-FR" sz="2400" dirty="0" err="1" smtClean="0"/>
                        <a:t>acces</a:t>
                      </a:r>
                      <a:r>
                        <a:rPr lang="fr-FR" sz="2400" dirty="0" smtClean="0"/>
                        <a:t>&gt;</a:t>
                      </a:r>
                      <a:endParaRPr lang="fr-FR" sz="2400" dirty="0"/>
                    </a:p>
                  </a:txBody>
                  <a:tcPr/>
                </a:tc>
              </a:tr>
              <a:tr h="614367">
                <a:tc>
                  <a:txBody>
                    <a:bodyPr/>
                    <a:lstStyle/>
                    <a:p>
                      <a:endParaRPr lang="fr-F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*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*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*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Read</a:t>
                      </a:r>
                      <a:endParaRPr lang="fr-FR" sz="2400" dirty="0"/>
                    </a:p>
                  </a:txBody>
                  <a:tcPr/>
                </a:tc>
              </a:tr>
              <a:tr h="614367">
                <a:tc>
                  <a:txBody>
                    <a:bodyPr/>
                    <a:lstStyle/>
                    <a:p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err="1" smtClean="0"/>
                        <a:t>attr</a:t>
                      </a:r>
                      <a:r>
                        <a:rPr lang="fr-FR" sz="2400" dirty="0" smtClean="0"/>
                        <a:t>=mail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err="1" smtClean="0"/>
                        <a:t>users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err="1" smtClean="0"/>
                        <a:t>Write</a:t>
                      </a:r>
                      <a:endParaRPr lang="fr-FR" sz="2400" dirty="0"/>
                    </a:p>
                  </a:txBody>
                  <a:tcPr/>
                </a:tc>
              </a:tr>
              <a:tr h="614367">
                <a:tc>
                  <a:txBody>
                    <a:bodyPr/>
                    <a:lstStyle/>
                    <a:p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err="1" smtClean="0"/>
                        <a:t>anonymous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err="1" smtClean="0"/>
                        <a:t>Auth</a:t>
                      </a:r>
                      <a:endParaRPr lang="fr-FR" sz="2400" dirty="0"/>
                    </a:p>
                  </a:txBody>
                  <a:tcPr/>
                </a:tc>
              </a:tr>
              <a:tr h="614367">
                <a:tc>
                  <a:txBody>
                    <a:bodyPr/>
                    <a:lstStyle/>
                    <a:p>
                      <a:endParaRPr lang="fr-F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self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err="1" smtClean="0"/>
                        <a:t>search</a:t>
                      </a:r>
                      <a:endParaRPr lang="fr-FR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6 - Sécuriser le service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Traduire ces règles en ACL</a:t>
            </a:r>
          </a:p>
          <a:p>
            <a:endParaRPr lang="fr-FR" dirty="0" smtClean="0"/>
          </a:p>
          <a:p>
            <a:pPr>
              <a:buNone/>
            </a:pPr>
            <a:r>
              <a:rPr lang="en-US" dirty="0" smtClean="0"/>
              <a:t>	access to </a:t>
            </a:r>
            <a:r>
              <a:rPr lang="en-US" dirty="0" err="1" smtClean="0"/>
              <a:t>attr</a:t>
            </a:r>
            <a:r>
              <a:rPr lang="en-US" dirty="0" smtClean="0"/>
              <a:t>=</a:t>
            </a:r>
            <a:r>
              <a:rPr lang="en-US" dirty="0" err="1" smtClean="0"/>
              <a:t>userPassword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by self write</a:t>
            </a:r>
          </a:p>
          <a:p>
            <a:pPr>
              <a:buNone/>
            </a:pPr>
            <a:r>
              <a:rPr lang="en-US" dirty="0" smtClean="0"/>
              <a:t>		by anonymous auth</a:t>
            </a:r>
          </a:p>
          <a:p>
            <a:pPr>
              <a:buNone/>
            </a:pPr>
            <a:r>
              <a:rPr lang="en-US" dirty="0" smtClean="0"/>
              <a:t>		by * none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access to </a:t>
            </a:r>
            <a:r>
              <a:rPr lang="en-US" dirty="0" err="1" smtClean="0"/>
              <a:t>attr</a:t>
            </a:r>
            <a:r>
              <a:rPr lang="en-US" dirty="0" smtClean="0"/>
              <a:t>=salary</a:t>
            </a:r>
          </a:p>
          <a:p>
            <a:pPr>
              <a:buNone/>
            </a:pPr>
            <a:r>
              <a:rPr lang="en-US" dirty="0" smtClean="0"/>
              <a:t>		by self read</a:t>
            </a:r>
          </a:p>
          <a:p>
            <a:pPr>
              <a:buNone/>
            </a:pPr>
            <a:r>
              <a:rPr lang="en-US" dirty="0" smtClean="0"/>
              <a:t>		by * none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42910" y="2214554"/>
            <a:ext cx="8153400" cy="44958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fr-FR" sz="6600" dirty="0" smtClean="0"/>
          </a:p>
          <a:p>
            <a:pPr algn="ctr">
              <a:buNone/>
            </a:pPr>
            <a:r>
              <a:rPr lang="fr-FR" sz="6600" dirty="0" smtClean="0"/>
              <a:t>Outils</a:t>
            </a:r>
            <a:endParaRPr lang="fr-FR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Outils de développement  - Serveurs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Intégré aux systèmes d’exploitation</a:t>
            </a:r>
          </a:p>
          <a:p>
            <a:pPr lvl="1"/>
            <a:r>
              <a:rPr lang="fr-FR" dirty="0" smtClean="0"/>
              <a:t>Sun Directory Server Enterprise Edition</a:t>
            </a:r>
          </a:p>
          <a:p>
            <a:pPr lvl="1"/>
            <a:r>
              <a:rPr lang="fr-FR" dirty="0" smtClean="0"/>
              <a:t>Novell Directory Server</a:t>
            </a:r>
          </a:p>
          <a:p>
            <a:pPr lvl="1"/>
            <a:r>
              <a:rPr lang="fr-FR" dirty="0" smtClean="0"/>
              <a:t>Microsoft Active Directory</a:t>
            </a:r>
          </a:p>
          <a:p>
            <a:endParaRPr lang="fr-FR" dirty="0" smtClean="0"/>
          </a:p>
          <a:p>
            <a:r>
              <a:rPr lang="fr-FR" dirty="0" smtClean="0"/>
              <a:t>Généralistes</a:t>
            </a:r>
          </a:p>
          <a:p>
            <a:pPr lvl="1"/>
            <a:r>
              <a:rPr lang="fr-FR" dirty="0" err="1" smtClean="0"/>
              <a:t>OpenLDAP</a:t>
            </a:r>
            <a:r>
              <a:rPr lang="fr-FR" dirty="0" smtClean="0"/>
              <a:t> Server</a:t>
            </a:r>
          </a:p>
          <a:p>
            <a:pPr lvl="1"/>
            <a:r>
              <a:rPr lang="fr-FR" dirty="0" err="1" smtClean="0"/>
              <a:t>TinyLDAP</a:t>
            </a:r>
            <a:endParaRPr lang="fr-FR" dirty="0" smtClean="0"/>
          </a:p>
          <a:p>
            <a:pPr lvl="1"/>
            <a:r>
              <a:rPr lang="fr-FR" dirty="0" smtClean="0"/>
              <a:t>Apache Directory Server</a:t>
            </a:r>
          </a:p>
          <a:p>
            <a:pPr lvl="1"/>
            <a:r>
              <a:rPr lang="fr-FR" dirty="0" smtClean="0"/>
              <a:t>IBM Tivoli Directory</a:t>
            </a:r>
          </a:p>
          <a:p>
            <a:pPr lvl="1"/>
            <a:r>
              <a:rPr lang="fr-FR" dirty="0" smtClean="0"/>
              <a:t>Oracle Internet Directory</a:t>
            </a:r>
          </a:p>
          <a:p>
            <a:pPr lvl="1"/>
            <a:r>
              <a:rPr lang="fr-FR" dirty="0" smtClean="0"/>
              <a:t>Sun Java System Directory Server</a:t>
            </a:r>
          </a:p>
          <a:p>
            <a:pPr lvl="1"/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Outils de développement  - Serveurs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Critères de choix :</a:t>
            </a:r>
          </a:p>
          <a:p>
            <a:pPr lvl="1"/>
            <a:r>
              <a:rPr lang="fr-FR" dirty="0" smtClean="0"/>
              <a:t>Prix d’achat</a:t>
            </a:r>
          </a:p>
          <a:p>
            <a:pPr lvl="1"/>
            <a:r>
              <a:rPr lang="fr-FR" dirty="0" smtClean="0"/>
              <a:t>Interconnexion</a:t>
            </a:r>
          </a:p>
          <a:p>
            <a:pPr lvl="1"/>
            <a:r>
              <a:rPr lang="fr-FR" dirty="0" smtClean="0"/>
              <a:t>Extensions</a:t>
            </a:r>
          </a:p>
          <a:p>
            <a:pPr lvl="2"/>
            <a:r>
              <a:rPr lang="fr-FR" dirty="0" smtClean="0"/>
              <a:t>protocole authentification</a:t>
            </a:r>
          </a:p>
          <a:p>
            <a:pPr lvl="2"/>
            <a:r>
              <a:rPr lang="fr-FR" dirty="0" smtClean="0"/>
              <a:t>Duplication</a:t>
            </a:r>
          </a:p>
          <a:p>
            <a:pPr lvl="2"/>
            <a:r>
              <a:rPr lang="fr-FR" dirty="0" smtClean="0"/>
              <a:t>Répartition (</a:t>
            </a:r>
            <a:r>
              <a:rPr lang="fr-FR" dirty="0" err="1" smtClean="0"/>
              <a:t>referral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Outils d’import/export et de sauvegarde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err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Outils de développement - API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Kit de développement par serveur</a:t>
            </a:r>
          </a:p>
          <a:p>
            <a:r>
              <a:rPr lang="fr-FR" dirty="0" smtClean="0"/>
              <a:t>Nombreux langages</a:t>
            </a:r>
          </a:p>
          <a:p>
            <a:pPr lvl="1"/>
            <a:r>
              <a:rPr lang="fr-FR" dirty="0" smtClean="0"/>
              <a:t>C++</a:t>
            </a:r>
          </a:p>
          <a:p>
            <a:pPr lvl="1"/>
            <a:r>
              <a:rPr lang="fr-FR" dirty="0" smtClean="0"/>
              <a:t>C#</a:t>
            </a:r>
          </a:p>
          <a:p>
            <a:pPr lvl="1"/>
            <a:r>
              <a:rPr lang="fr-FR" sz="2800" b="1" dirty="0" smtClean="0"/>
              <a:t>Java</a:t>
            </a:r>
          </a:p>
          <a:p>
            <a:pPr lvl="1"/>
            <a:r>
              <a:rPr lang="fr-FR" dirty="0" smtClean="0"/>
              <a:t>PHP</a:t>
            </a:r>
          </a:p>
          <a:p>
            <a:pPr lvl="1"/>
            <a:r>
              <a:rPr lang="fr-FR" dirty="0" smtClean="0"/>
              <a:t>Perl</a:t>
            </a:r>
          </a:p>
          <a:p>
            <a:pPr lvl="1"/>
            <a:r>
              <a:rPr lang="fr-FR" dirty="0" smtClean="0"/>
              <a:t>Python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800" dirty="0" smtClean="0"/>
              <a:t>Introduction</a:t>
            </a:r>
            <a:endParaRPr lang="fr-FR" sz="3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cs typeface="Arial" pitchFamily="34" charset="0"/>
              </a:rPr>
              <a:t>Types d’application</a:t>
            </a:r>
          </a:p>
          <a:p>
            <a:pPr lvl="1"/>
            <a:r>
              <a:rPr lang="fr-FR" dirty="0" smtClean="0">
                <a:cs typeface="Arial" pitchFamily="34" charset="0"/>
              </a:rPr>
              <a:t>Gestion utilisateurs</a:t>
            </a:r>
          </a:p>
          <a:p>
            <a:pPr lvl="1"/>
            <a:r>
              <a:rPr lang="fr-FR" dirty="0" smtClean="0">
                <a:cs typeface="Arial" pitchFamily="34" charset="0"/>
              </a:rPr>
              <a:t>Sécurisation des accès aux ressources (SSO)</a:t>
            </a:r>
          </a:p>
          <a:p>
            <a:pPr lvl="1"/>
            <a:endParaRPr lang="fr-FR" dirty="0" smtClean="0">
              <a:cs typeface="Arial" pitchFamily="34" charset="0"/>
            </a:endParaRPr>
          </a:p>
          <a:p>
            <a:pPr lvl="1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0" y="2214554"/>
            <a:ext cx="8796310" cy="44958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fr-FR" sz="6600" smtClean="0"/>
          </a:p>
          <a:p>
            <a:pPr algn="ctr">
              <a:buNone/>
            </a:pPr>
            <a:r>
              <a:rPr lang="fr-FR" sz="6600" smtClean="0"/>
              <a:t>Démonstration</a:t>
            </a:r>
            <a:endParaRPr lang="fr-FR" sz="6600" dirty="0" smtClean="0"/>
          </a:p>
          <a:p>
            <a:pPr algn="ctr">
              <a:buNone/>
            </a:pPr>
            <a:endParaRPr lang="fr-FR" sz="6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Historique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Pourquoi a t on eu besoin d’un annuaire ?</a:t>
            </a:r>
          </a:p>
          <a:p>
            <a:pPr lvl="1"/>
            <a:r>
              <a:rPr lang="fr-FR" dirty="0" smtClean="0"/>
              <a:t>DNS: Besoin d’un annuaire pour gérer les noms / IP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Création de la première norme: X500</a:t>
            </a:r>
          </a:p>
          <a:p>
            <a:pPr lvl="1"/>
            <a:r>
              <a:rPr lang="fr-FR" dirty="0" smtClean="0"/>
              <a:t>Interconnecter tous les annuaires téléphoniques</a:t>
            </a:r>
          </a:p>
          <a:p>
            <a:pPr lvl="1"/>
            <a:r>
              <a:rPr lang="fr-FR" dirty="0" smtClean="0"/>
              <a:t>Pas d’avenir : lourd, complexe...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Evolution du X500 vers LDAP (</a:t>
            </a:r>
            <a:r>
              <a:rPr lang="fr-FR" dirty="0" err="1" smtClean="0"/>
              <a:t>Lightweight</a:t>
            </a:r>
            <a:r>
              <a:rPr lang="fr-FR" dirty="0" smtClean="0"/>
              <a:t> Directory Access Protocol)</a:t>
            </a:r>
          </a:p>
          <a:p>
            <a:pPr lvl="1"/>
            <a:r>
              <a:rPr lang="fr-FR" smtClean="0"/>
              <a:t>Convergence </a:t>
            </a:r>
            <a:r>
              <a:rPr lang="fr-FR" dirty="0" smtClean="0"/>
              <a:t>finale vers le standard IETF LDAP.</a:t>
            </a:r>
          </a:p>
          <a:p>
            <a:pPr lvl="2"/>
            <a:r>
              <a:rPr lang="fr-FR" dirty="0" smtClean="0"/>
              <a:t>LDAPv1 : RFC 1487</a:t>
            </a:r>
          </a:p>
          <a:p>
            <a:pPr lvl="2"/>
            <a:r>
              <a:rPr lang="fr-FR" dirty="0" smtClean="0"/>
              <a:t>LDAPv2 : RFC 1777 </a:t>
            </a:r>
          </a:p>
          <a:p>
            <a:pPr lvl="2"/>
            <a:r>
              <a:rPr lang="fr-FR" dirty="0" smtClean="0"/>
              <a:t>LDAPv3 : RFC 2251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42910" y="2214554"/>
            <a:ext cx="8153400" cy="44958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fr-FR" sz="6600" dirty="0" smtClean="0"/>
          </a:p>
          <a:p>
            <a:pPr algn="ctr">
              <a:buNone/>
            </a:pPr>
            <a:r>
              <a:rPr lang="fr-FR" sz="6600" dirty="0" smtClean="0"/>
              <a:t>Concepts</a:t>
            </a:r>
            <a:endParaRPr lang="fr-FR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Concepts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>
                <a:cs typeface="Arial" pitchFamily="34" charset="0"/>
              </a:rPr>
              <a:t>Types d’informations</a:t>
            </a:r>
          </a:p>
          <a:p>
            <a:endParaRPr lang="fr-FR" dirty="0" smtClean="0">
              <a:cs typeface="Arial" pitchFamily="34" charset="0"/>
            </a:endParaRPr>
          </a:p>
          <a:p>
            <a:r>
              <a:rPr lang="fr-FR" dirty="0" smtClean="0">
                <a:cs typeface="Arial" pitchFamily="34" charset="0"/>
              </a:rPr>
              <a:t>Organisation et référencement</a:t>
            </a:r>
          </a:p>
          <a:p>
            <a:endParaRPr lang="fr-FR" dirty="0" smtClean="0">
              <a:cs typeface="Arial" pitchFamily="34" charset="0"/>
            </a:endParaRPr>
          </a:p>
          <a:p>
            <a:r>
              <a:rPr lang="fr-FR" dirty="0" smtClean="0">
                <a:cs typeface="Arial" pitchFamily="34" charset="0"/>
              </a:rPr>
              <a:t>Manipulation des données</a:t>
            </a:r>
          </a:p>
          <a:p>
            <a:endParaRPr lang="fr-FR" dirty="0" smtClean="0">
              <a:cs typeface="Arial" pitchFamily="34" charset="0"/>
            </a:endParaRPr>
          </a:p>
          <a:p>
            <a:r>
              <a:rPr lang="fr-FR" dirty="0" smtClean="0">
                <a:cs typeface="Arial" pitchFamily="34" charset="0"/>
              </a:rPr>
              <a:t>Protection des données et des accès</a:t>
            </a:r>
          </a:p>
          <a:p>
            <a:endParaRPr lang="fr-FR" dirty="0" smtClean="0">
              <a:cs typeface="Arial" pitchFamily="34" charset="0"/>
            </a:endParaRPr>
          </a:p>
          <a:p>
            <a:r>
              <a:rPr lang="fr-FR" dirty="0" smtClean="0">
                <a:cs typeface="Arial" pitchFamily="34" charset="0"/>
              </a:rPr>
              <a:t>Répartition sur plusieurs serveurs</a:t>
            </a:r>
            <a:endParaRPr lang="fr-FR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Quels types d’informations sont contenus dans l’annuaire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L’entrée = instance de classe</a:t>
            </a:r>
          </a:p>
          <a:p>
            <a:endParaRPr lang="fr-FR" dirty="0" smtClean="0"/>
          </a:p>
          <a:p>
            <a:r>
              <a:rPr lang="fr-FR" dirty="0" smtClean="0"/>
              <a:t>Une classe = ensemble d’attributs</a:t>
            </a:r>
          </a:p>
          <a:p>
            <a:endParaRPr lang="fr-FR" dirty="0" smtClean="0"/>
          </a:p>
          <a:p>
            <a:r>
              <a:rPr lang="fr-FR" dirty="0" smtClean="0"/>
              <a:t>Un attribut = un type et une valeur</a:t>
            </a:r>
          </a:p>
          <a:p>
            <a:endParaRPr lang="fr-FR" dirty="0" smtClean="0"/>
          </a:p>
          <a:p>
            <a:r>
              <a:rPr lang="fr-FR" dirty="0" smtClean="0"/>
              <a:t>Un schéma  = ensemble des définitions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800" dirty="0" smtClean="0"/>
              <a:t>Quels types d’informations sont contenus dans l’annuaire ?</a:t>
            </a:r>
            <a:endParaRPr lang="fr-FR" sz="3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828932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Ce qui caractérise un ATTRIBUT :</a:t>
            </a:r>
          </a:p>
          <a:p>
            <a:pPr lvl="1"/>
            <a:r>
              <a:rPr lang="fr-FR" dirty="0" smtClean="0"/>
              <a:t>Nom</a:t>
            </a:r>
          </a:p>
          <a:p>
            <a:pPr lvl="1"/>
            <a:r>
              <a:rPr lang="fr-FR" dirty="0" smtClean="0"/>
              <a:t>OID</a:t>
            </a:r>
          </a:p>
          <a:p>
            <a:pPr lvl="1"/>
            <a:r>
              <a:rPr lang="fr-FR" dirty="0" smtClean="0"/>
              <a:t>Mono ou multi-</a:t>
            </a:r>
            <a:r>
              <a:rPr lang="fr-FR" dirty="0" err="1" smtClean="0"/>
              <a:t>valué</a:t>
            </a:r>
            <a:endParaRPr lang="fr-FR" dirty="0" smtClean="0"/>
          </a:p>
          <a:p>
            <a:pPr lvl="1"/>
            <a:r>
              <a:rPr lang="fr-FR" dirty="0" smtClean="0"/>
              <a:t>Syntaxe ou règles de comparaison</a:t>
            </a:r>
          </a:p>
          <a:p>
            <a:pPr lvl="1"/>
            <a:r>
              <a:rPr lang="fr-FR" dirty="0" smtClean="0"/>
              <a:t>Format ou taille pour la valeur associée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>
              <a:buNone/>
            </a:pPr>
            <a:endParaRPr lang="fr-FR" dirty="0" smtClean="0"/>
          </a:p>
          <a:p>
            <a:pPr lvl="1"/>
            <a:endParaRPr lang="fr-FR" dirty="0" smtClean="0"/>
          </a:p>
        </p:txBody>
      </p:sp>
      <p:sp>
        <p:nvSpPr>
          <p:cNvPr id="7" name="Rectangle 6"/>
          <p:cNvSpPr/>
          <p:nvPr/>
        </p:nvSpPr>
        <p:spPr>
          <a:xfrm>
            <a:off x="1357322" y="4612385"/>
            <a:ext cx="6215074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dirty="0" smtClean="0">
                <a:latin typeface="Courier New" pitchFamily="49" charset="0"/>
                <a:cs typeface="Courier New" pitchFamily="49" charset="0"/>
              </a:rPr>
              <a:t>#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frUmlvStudentEntreprise</a:t>
            </a:r>
            <a:endParaRPr lang="fr-FR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fr-FR" dirty="0" smtClean="0">
                <a:latin typeface="Courier New" pitchFamily="49" charset="0"/>
                <a:cs typeface="Courier New" pitchFamily="49" charset="0"/>
              </a:rPr>
              <a:t>attributetype ( 2.5.4.42.1.5</a:t>
            </a:r>
          </a:p>
          <a:p>
            <a:r>
              <a:rPr lang="fr-FR" dirty="0" smtClean="0">
                <a:latin typeface="Courier New" pitchFamily="49" charset="0"/>
                <a:cs typeface="Courier New" pitchFamily="49" charset="0"/>
              </a:rPr>
              <a:t>    NAME '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frUmlvStudentEntreprise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'</a:t>
            </a:r>
          </a:p>
          <a:p>
            <a:r>
              <a:rPr lang="fr-FR" dirty="0" smtClean="0">
                <a:latin typeface="Courier New" pitchFamily="49" charset="0"/>
                <a:cs typeface="Courier New" pitchFamily="49" charset="0"/>
              </a:rPr>
              <a:t>    DESC 'Entreprise of the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frUmlvStudent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'</a:t>
            </a:r>
          </a:p>
          <a:p>
            <a:r>
              <a:rPr lang="fr-FR" dirty="0" smtClean="0">
                <a:latin typeface="Courier New" pitchFamily="49" charset="0"/>
                <a:cs typeface="Courier New" pitchFamily="49" charset="0"/>
              </a:rPr>
              <a:t>    EQUALITY caseIgnoreMatch</a:t>
            </a:r>
          </a:p>
          <a:p>
            <a:r>
              <a:rPr lang="fr-FR" dirty="0" smtClean="0">
                <a:latin typeface="Courier New" pitchFamily="49" charset="0"/>
                <a:cs typeface="Courier New" pitchFamily="49" charset="0"/>
              </a:rPr>
              <a:t>    SYNTAX 1.3.6.1.4.1.1466.115.121.1.15{256} )</a:t>
            </a:r>
            <a:endParaRPr lang="fr-FR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dian">
  <a:themeElements>
    <a:clrScheme name="Mé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671</TotalTime>
  <Words>964</Words>
  <Application>Microsoft Office PowerPoint</Application>
  <PresentationFormat>Affichage à l'écran (4:3)</PresentationFormat>
  <Paragraphs>358</Paragraphs>
  <Slides>40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2" baseType="lpstr">
      <vt:lpstr>Médian</vt:lpstr>
      <vt:lpstr>Visio</vt:lpstr>
      <vt:lpstr>Clément CAILLAUD  Sébastien HASSLER  Julien JORRY</vt:lpstr>
      <vt:lpstr>Déroulement de la présentation</vt:lpstr>
      <vt:lpstr>Introduction</vt:lpstr>
      <vt:lpstr>Introduction</vt:lpstr>
      <vt:lpstr>Historique</vt:lpstr>
      <vt:lpstr>Diapositive 6</vt:lpstr>
      <vt:lpstr>Concepts</vt:lpstr>
      <vt:lpstr>Quels types d’informations sont contenus dans l’annuaire ?</vt:lpstr>
      <vt:lpstr>Quels types d’informations sont contenus dans l’annuaire ?</vt:lpstr>
      <vt:lpstr>Quels types d’informations sont contenus dans l’annuaire ?</vt:lpstr>
      <vt:lpstr>Quels types d’informations sont contenus dans l’annuaire ?</vt:lpstr>
      <vt:lpstr>Comment l’information est organisée et référencée ?</vt:lpstr>
      <vt:lpstr>Comment l’information est organisée et référencée ?</vt:lpstr>
      <vt:lpstr>Comment l’information est organisée et référencée ?</vt:lpstr>
      <vt:lpstr>Comment accéder aux données ?</vt:lpstr>
      <vt:lpstr>Comment manipuler les données ?</vt:lpstr>
      <vt:lpstr>Comment interroger les données ?</vt:lpstr>
      <vt:lpstr>Comment communiquer avec le serveur ?</vt:lpstr>
      <vt:lpstr>Comment manipuler les données ? </vt:lpstr>
      <vt:lpstr>LDIF (LDAP Data Interchange Format)</vt:lpstr>
      <vt:lpstr>LDIF (LDAP Data Interchange Format)</vt:lpstr>
      <vt:lpstr>DSML (Directory Services Markup Language)</vt:lpstr>
      <vt:lpstr>Comment sécuriser l’annuaire ?</vt:lpstr>
      <vt:lpstr>Comment sécuriser l’annuaire ?</vt:lpstr>
      <vt:lpstr>Diapositive 25</vt:lpstr>
      <vt:lpstr>1 - Inventaire</vt:lpstr>
      <vt:lpstr>2 – Création du schéma</vt:lpstr>
      <vt:lpstr>3 - Concevoir son modèle de nommage</vt:lpstr>
      <vt:lpstr>4 - Définir la topologie du service</vt:lpstr>
      <vt:lpstr>5 - Mettre en place la réplication</vt:lpstr>
      <vt:lpstr>Un seul maître, plusieurs esclaves</vt:lpstr>
      <vt:lpstr>Plusieurs maîtres et esclaves</vt:lpstr>
      <vt:lpstr>6 - Sécuriser le service</vt:lpstr>
      <vt:lpstr>6 - Sécuriser le service</vt:lpstr>
      <vt:lpstr>6 - Sécuriser le service</vt:lpstr>
      <vt:lpstr>Diapositive 36</vt:lpstr>
      <vt:lpstr>Outils de développement  - Serveurs</vt:lpstr>
      <vt:lpstr>Outils de développement  - Serveurs</vt:lpstr>
      <vt:lpstr>Outils de développement - API</vt:lpstr>
      <vt:lpstr>Diapositive 40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Clément CAILLAUD  Sébastien HASSLER  Julien JORRY</dc:title>
  <dc:creator>Clément Caillaud</dc:creator>
  <cp:lastModifiedBy>Clément Caillaud</cp:lastModifiedBy>
  <cp:revision>219</cp:revision>
  <dcterms:created xsi:type="dcterms:W3CDTF">2007-03-01T09:14:23Z</dcterms:created>
  <dcterms:modified xsi:type="dcterms:W3CDTF">2007-03-20T18:17:13Z</dcterms:modified>
</cp:coreProperties>
</file>